
<file path=[Content_Types].xml><?xml version="1.0" encoding="utf-8"?>
<Types xmlns="http://schemas.openxmlformats.org/package/2006/content-types">
  <Default Extension="xml" ContentType="application/xml"/>
  <Default Extension="svg" ContentType="image/svg+xml"/>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13.xml" ContentType="application/vnd.openxmlformats-officedocument.presentationml.slide+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17.xml" ContentType="application/vnd.openxmlformats-officedocument.presentationml.slideLayout+xml"/>
  <Override PartName="/ppt/slides/slide7.xml" ContentType="application/vnd.openxmlformats-officedocument.presentationml.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tableStyles.xml" ContentType="application/vnd.openxmlformats-officedocument.presentationml.tableStyles+xml"/>
  <Override PartName="/docProps/app.xml" ContentType="application/vnd.openxmlformats-officedocument.extended-properties+xml"/>
  <Override PartName="/ppt/slides/slide17.xml" ContentType="application/vnd.openxmlformats-officedocument.presentationml.slide+xml"/>
  <Override PartName="/ppt/viewProps.xml" ContentType="application/vnd.openxmlformats-officedocument.presentationml.viewProps+xml"/>
  <Override PartName="/ppt/notesSlides/notesSlide7.xml" ContentType="application/vnd.openxmlformats-officedocument.presentationml.notesSlide+xml"/>
  <Override PartName="/ppt/presentation.xml" ContentType="application/vnd.openxmlformats-officedocument.presentationml.presentation.main+xml"/>
  <Override PartName="/ppt/slides/slide8.xml" ContentType="application/vnd.openxmlformats-officedocument.presentationml.slide+xml"/>
  <Override PartName="/ppt/notesSlides/notesSlide3.xml" ContentType="application/vnd.openxmlformats-officedocument.presentationml.notesSlide+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presProps.xml" ContentType="application/vnd.openxmlformats-officedocument.presentationml.presProps+xml"/>
  <Override PartName="/ppt/slideLayouts/slideLayout9.xml" ContentType="application/vnd.openxmlformats-officedocument.presentationml.slideLayout+xml"/>
  <Override PartName="/ppt/theme/theme1.xml" ContentType="application/vnd.openxmlformats-officedocument.theme+xml"/>
  <Override PartName="/ppt/slides/slide3.xml" ContentType="application/vnd.openxmlformats-officedocument.presentationml.slide+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s/slide12.xml" ContentType="application/vnd.openxmlformats-officedocument.presentationml.slide+xml"/>
  <Override PartName="/ppt/slideLayouts/slideLayout6.xml" ContentType="application/vnd.openxmlformats-officedocument.presentationml.slideLayout+xml"/>
  <Override PartName="/ppt/notesSlides/notesSlide11.xml" ContentType="application/vnd.openxmlformats-officedocument.presentationml.notesSlide+xml"/>
  <Override PartName="/ppt/slides/slide10.xml" ContentType="application/vnd.openxmlformats-officedocument.presentationml.slide+xml"/>
  <Override PartName="/ppt/slideMasters/slideMaster1.xml" ContentType="application/vnd.openxmlformats-officedocument.presentationml.slideMaster+xml"/>
  <Override PartName="/ppt/slides/slide2.xml" ContentType="application/vnd.openxmlformats-officedocument.presentationml.slid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s/slide15.xml" ContentType="application/vnd.openxmlformats-officedocument.presentationml.slide+xml"/>
  <Override PartName="/ppt/slideLayouts/slideLayout16.xml" ContentType="application/vnd.openxmlformats-officedocument.presentationml.slideLayout+xml"/>
  <Override PartName="/ppt/slides/slide5.xml" ContentType="application/vnd.openxmlformats-officedocument.presentationml.slide+xml"/>
  <Override PartName="/ppt/slideLayouts/slideLayout18.xml" ContentType="application/vnd.openxmlformats-officedocument.presentationml.slideLayout+xml"/>
  <Override PartName="/ppt/notesSlides/notesSlide15.xml" ContentType="application/vnd.openxmlformats-officedocument.presentationml.notesSlide+xml"/>
  <Override PartName="/ppt/slides/slide14.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notesSlides/notesSlide6.xml" ContentType="application/vnd.openxmlformats-officedocument.presentationml.notesSlide+xml"/>
  <Override PartName="/ppt/slides/slide4.xml" ContentType="application/vnd.openxmlformats-officedocument.presentationml.slide+xml"/>
  <Override PartName="/ppt/notesSlides/notesSlide13.xml" ContentType="application/vnd.openxmlformats-officedocument.presentationml.notesSlide+xml"/>
  <Override PartName="/ppt/slides/slide9.xml" ContentType="application/vnd.openxmlformats-officedocument.presentationml.slide+xml"/>
  <Override PartName="/ppt/notesSlides/notesSlide1.xml" ContentType="application/vnd.openxmlformats-officedocument.presentationml.notesSlide+xml"/>
  <Override PartName="/ppt/slides/slide11.xml" ContentType="application/vnd.openxmlformats-officedocument.presentationml.slide+xml"/>
  <Override PartName="/ppt/slides/slide16.xml" ContentType="application/vnd.openxmlformats-officedocument.presentationml.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embedTrueTypeFonts="1" saveSubsetFonts="1">
  <p:sldMasterIdLst>
    <p:sldMasterId id="2147483648" r:id="rId1"/>
  </p:sldMasterIdLst>
  <p:notesMasterIdLst>
    <p:notesMasterId r:id="rId2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snapToObjects="1">
      <p:cViewPr varScale="1">
        <p:scale>
          <a:sx n="136" d="100"/>
          <a:sy n="136" d="100"/>
        </p:scale>
        <p:origin x="216" y="312"/>
      </p:cViewPr>
      <p:guideLst>
        <p:guide pos="4608"/>
        <p:guide pos="2592" orient="horz"/>
      </p:guideLst>
    </p:cSldViewPr>
  </p:slideViewPr>
  <p:gridSpacing cx="76200" cy="76200"/>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notesMaster" Target="notesMasters/notesMaster1.xml"/><Relationship Id="rId21" Type="http://schemas.openxmlformats.org/officeDocument/2006/relationships/presProps" Target="presProps.xml" /><Relationship Id="rId22" Type="http://schemas.openxmlformats.org/officeDocument/2006/relationships/tableStyles" Target="tableStyles.xml" /><Relationship Id="rId23"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1592463411"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1043954128"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5282F153-3F37-0F45-9E97-73ACFA13230C}" type="datetimeFigureOut">
              <a:rPr lang="en-US"/>
              <a:t>7/23/19</a:t>
            </a:fld>
            <a:endParaRPr lang="en-US"/>
          </a:p>
        </p:txBody>
      </p:sp>
      <p:sp>
        <p:nvSpPr>
          <p:cNvPr id="1331173913" name="Slide Image Placeholder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1331623287"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2118982698"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8239142"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a:defRPr sz="1200">
        <a:solidFill>
          <a:schemeClr val="tx1"/>
        </a:solidFill>
        <a:latin typeface="+mn-lt"/>
        <a:ea typeface="+mn-ea"/>
        <a:cs typeface="+mn-cs"/>
      </a:defRPr>
    </a:lvl1pPr>
    <a:lvl2pPr marL="457200" algn="l" defTabSz="914400" rtl="0">
      <a:defRPr sz="1200">
        <a:solidFill>
          <a:schemeClr val="tx1"/>
        </a:solidFill>
        <a:latin typeface="+mn-lt"/>
        <a:ea typeface="+mn-ea"/>
        <a:cs typeface="+mn-cs"/>
      </a:defRPr>
    </a:lvl2pPr>
    <a:lvl3pPr marL="914400" algn="l" defTabSz="914400" rtl="0">
      <a:defRPr sz="1200">
        <a:solidFill>
          <a:schemeClr val="tx1"/>
        </a:solidFill>
        <a:latin typeface="+mn-lt"/>
        <a:ea typeface="+mn-ea"/>
        <a:cs typeface="+mn-cs"/>
      </a:defRPr>
    </a:lvl3pPr>
    <a:lvl4pPr marL="1371600" algn="l" defTabSz="914400" rtl="0">
      <a:defRPr sz="1200">
        <a:solidFill>
          <a:schemeClr val="tx1"/>
        </a:solidFill>
        <a:latin typeface="+mn-lt"/>
        <a:ea typeface="+mn-ea"/>
        <a:cs typeface="+mn-cs"/>
      </a:defRPr>
    </a:lvl4pPr>
    <a:lvl5pPr marL="1828800" algn="l" defTabSz="914400" rtl="0">
      <a:defRPr sz="1200">
        <a:solidFill>
          <a:schemeClr val="tx1"/>
        </a:solidFill>
        <a:latin typeface="+mn-lt"/>
        <a:ea typeface="+mn-ea"/>
        <a:cs typeface="+mn-cs"/>
      </a:defRPr>
    </a:lvl5pPr>
    <a:lvl6pPr marL="2286000" algn="l" defTabSz="914400" rtl="0">
      <a:defRPr sz="1200">
        <a:solidFill>
          <a:schemeClr val="tx1"/>
        </a:solidFill>
        <a:latin typeface="+mn-lt"/>
        <a:ea typeface="+mn-ea"/>
        <a:cs typeface="+mn-cs"/>
      </a:defRPr>
    </a:lvl6pPr>
    <a:lvl7pPr marL="2743200" algn="l" defTabSz="914400" rtl="0">
      <a:defRPr sz="1200">
        <a:solidFill>
          <a:schemeClr val="tx1"/>
        </a:solidFill>
        <a:latin typeface="+mn-lt"/>
        <a:ea typeface="+mn-ea"/>
        <a:cs typeface="+mn-cs"/>
      </a:defRPr>
    </a:lvl7pPr>
    <a:lvl8pPr marL="3200400" algn="l" defTabSz="914400" rtl="0">
      <a:defRPr sz="1200">
        <a:solidFill>
          <a:schemeClr val="tx1"/>
        </a:solidFill>
        <a:latin typeface="+mn-lt"/>
        <a:ea typeface="+mn-ea"/>
        <a:cs typeface="+mn-cs"/>
      </a:defRPr>
    </a:lvl8pPr>
    <a:lvl9pPr marL="3657600" algn="l" defTabSz="914400" rtl="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72072511" name="Slide Image Placeholder 1"/>
          <p:cNvSpPr>
            <a:spLocks noChangeAspect="1" noGrp="1" noRot="1"/>
          </p:cNvSpPr>
          <p:nvPr>
            <p:ph type="sldImg"/>
          </p:nvPr>
        </p:nvSpPr>
        <p:spPr bwMode="auto"/>
      </p:sp>
      <p:sp>
        <p:nvSpPr>
          <p:cNvPr id="1021052174" name="Notes Placeholder 2"/>
          <p:cNvSpPr>
            <a:spLocks noGrp="1"/>
          </p:cNvSpPr>
          <p:nvPr>
            <p:ph type="body" idx="1"/>
          </p:nvPr>
        </p:nvSpPr>
        <p:spPr bwMode="auto"/>
        <p:txBody>
          <a:bodyPr/>
          <a:lstStyle/>
          <a:p>
            <a:pPr>
              <a:defRPr/>
            </a:pPr>
            <a:endParaRPr lang="en-US"/>
          </a:p>
        </p:txBody>
      </p:sp>
      <p:sp>
        <p:nvSpPr>
          <p:cNvPr id="355753062" name="Slide Number Placeholder 3"/>
          <p:cNvSpPr>
            <a:spLocks noGrp="1"/>
          </p:cNvSpPr>
          <p:nvPr>
            <p:ph type="sldNum" sz="quarter" idx="10"/>
          </p:nvPr>
        </p:nvSpPr>
        <p:spPr bwMode="auto"/>
        <p:txBody>
          <a:bodyPr/>
          <a:lstStyle/>
          <a:p>
            <a:pPr>
              <a:defRPr/>
            </a:pPr>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50549652" name="Slide Image Placeholder 1"/>
          <p:cNvSpPr>
            <a:spLocks noChangeAspect="1" noGrp="1" noRot="1"/>
          </p:cNvSpPr>
          <p:nvPr>
            <p:ph type="sldImg"/>
          </p:nvPr>
        </p:nvSpPr>
        <p:spPr bwMode="auto"/>
      </p:sp>
      <p:sp>
        <p:nvSpPr>
          <p:cNvPr id="1232211269" name="Notes Placeholder 2"/>
          <p:cNvSpPr>
            <a:spLocks noGrp="1"/>
          </p:cNvSpPr>
          <p:nvPr>
            <p:ph type="body" idx="1"/>
          </p:nvPr>
        </p:nvSpPr>
        <p:spPr bwMode="auto"/>
        <p:txBody>
          <a:bodyPr/>
          <a:lstStyle/>
          <a:p>
            <a:pPr>
              <a:defRPr/>
            </a:pPr>
            <a:endParaRPr lang="en-US"/>
          </a:p>
        </p:txBody>
      </p:sp>
      <p:sp>
        <p:nvSpPr>
          <p:cNvPr id="1445007292" name="Slide Number Placeholder 3"/>
          <p:cNvSpPr>
            <a:spLocks noGrp="1"/>
          </p:cNvSpPr>
          <p:nvPr>
            <p:ph type="sldNum" sz="quarter" idx="10"/>
          </p:nvPr>
        </p:nvSpPr>
        <p:spPr bwMode="auto"/>
        <p:txBody>
          <a:bodyPr/>
          <a:lstStyle/>
          <a:p>
            <a:pPr>
              <a:defRPr/>
            </a:pPr>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37595449" name="Slide Image Placeholder 1"/>
          <p:cNvSpPr>
            <a:spLocks noChangeAspect="1" noGrp="1" noRot="1"/>
          </p:cNvSpPr>
          <p:nvPr>
            <p:ph type="sldImg"/>
          </p:nvPr>
        </p:nvSpPr>
        <p:spPr bwMode="auto"/>
      </p:sp>
      <p:sp>
        <p:nvSpPr>
          <p:cNvPr id="711662068" name="Notes Placeholder 2"/>
          <p:cNvSpPr>
            <a:spLocks noGrp="1"/>
          </p:cNvSpPr>
          <p:nvPr>
            <p:ph type="body" idx="1"/>
          </p:nvPr>
        </p:nvSpPr>
        <p:spPr bwMode="auto"/>
        <p:txBody>
          <a:bodyPr/>
          <a:lstStyle/>
          <a:p>
            <a:pPr>
              <a:defRPr/>
            </a:pPr>
            <a:endParaRPr lang="en-US"/>
          </a:p>
        </p:txBody>
      </p:sp>
      <p:sp>
        <p:nvSpPr>
          <p:cNvPr id="871138238" name="Slide Number Placeholder 3"/>
          <p:cNvSpPr>
            <a:spLocks noGrp="1"/>
          </p:cNvSpPr>
          <p:nvPr>
            <p:ph type="sldNum" sz="quarter" idx="10"/>
          </p:nvPr>
        </p:nvSpPr>
        <p:spPr bwMode="auto"/>
        <p:txBody>
          <a:bodyPr/>
          <a:lstStyle/>
          <a:p>
            <a:pPr>
              <a:defRPr/>
            </a:pPr>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17316979" name="Slide Image Placeholder 1"/>
          <p:cNvSpPr>
            <a:spLocks noChangeAspect="1" noGrp="1" noRot="1"/>
          </p:cNvSpPr>
          <p:nvPr>
            <p:ph type="sldImg"/>
          </p:nvPr>
        </p:nvSpPr>
        <p:spPr bwMode="auto"/>
      </p:sp>
      <p:sp>
        <p:nvSpPr>
          <p:cNvPr id="1919590163" name="Notes Placeholder 2"/>
          <p:cNvSpPr>
            <a:spLocks noGrp="1"/>
          </p:cNvSpPr>
          <p:nvPr>
            <p:ph type="body" idx="1"/>
          </p:nvPr>
        </p:nvSpPr>
        <p:spPr bwMode="auto"/>
        <p:txBody>
          <a:bodyPr/>
          <a:lstStyle/>
          <a:p>
            <a:pPr>
              <a:defRPr/>
            </a:pPr>
            <a:endParaRPr lang="en-US"/>
          </a:p>
        </p:txBody>
      </p:sp>
      <p:sp>
        <p:nvSpPr>
          <p:cNvPr id="1652346956" name="Slide Number Placeholder 3"/>
          <p:cNvSpPr>
            <a:spLocks noGrp="1"/>
          </p:cNvSpPr>
          <p:nvPr>
            <p:ph type="sldNum" sz="quarter" idx="10"/>
          </p:nvPr>
        </p:nvSpPr>
        <p:spPr bwMode="auto"/>
        <p:txBody>
          <a:bodyPr/>
          <a:lstStyle/>
          <a:p>
            <a:pPr>
              <a:defRPr/>
            </a:pPr>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62765922" name="Slide Image Placeholder 1"/>
          <p:cNvSpPr>
            <a:spLocks noChangeAspect="1" noGrp="1" noRot="1"/>
          </p:cNvSpPr>
          <p:nvPr>
            <p:ph type="sldImg"/>
          </p:nvPr>
        </p:nvSpPr>
        <p:spPr bwMode="auto"/>
      </p:sp>
      <p:sp>
        <p:nvSpPr>
          <p:cNvPr id="2006211368" name="Notes Placeholder 2"/>
          <p:cNvSpPr>
            <a:spLocks noGrp="1"/>
          </p:cNvSpPr>
          <p:nvPr>
            <p:ph type="body" idx="1"/>
          </p:nvPr>
        </p:nvSpPr>
        <p:spPr bwMode="auto"/>
        <p:txBody>
          <a:bodyPr/>
          <a:lstStyle/>
          <a:p>
            <a:pPr>
              <a:defRPr/>
            </a:pPr>
            <a:endParaRPr lang="en-US"/>
          </a:p>
        </p:txBody>
      </p:sp>
      <p:sp>
        <p:nvSpPr>
          <p:cNvPr id="389875127" name="Slide Number Placeholder 3"/>
          <p:cNvSpPr>
            <a:spLocks noGrp="1"/>
          </p:cNvSpPr>
          <p:nvPr>
            <p:ph type="sldNum" sz="quarter" idx="10"/>
          </p:nvPr>
        </p:nvSpPr>
        <p:spPr bwMode="auto"/>
        <p:txBody>
          <a:bodyPr/>
          <a:lstStyle/>
          <a:p>
            <a:pPr>
              <a:defRPr/>
            </a:pPr>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46009988" name="Slide Image Placeholder 1"/>
          <p:cNvSpPr>
            <a:spLocks noChangeAspect="1" noGrp="1" noRot="1"/>
          </p:cNvSpPr>
          <p:nvPr>
            <p:ph type="sldImg"/>
          </p:nvPr>
        </p:nvSpPr>
        <p:spPr bwMode="auto"/>
      </p:sp>
      <p:sp>
        <p:nvSpPr>
          <p:cNvPr id="919072986" name="Notes Placeholder 2"/>
          <p:cNvSpPr>
            <a:spLocks noGrp="1"/>
          </p:cNvSpPr>
          <p:nvPr>
            <p:ph type="body" idx="1"/>
          </p:nvPr>
        </p:nvSpPr>
        <p:spPr bwMode="auto"/>
        <p:txBody>
          <a:bodyPr/>
          <a:lstStyle/>
          <a:p>
            <a:pPr>
              <a:defRPr/>
            </a:pPr>
            <a:endParaRPr lang="en-US"/>
          </a:p>
        </p:txBody>
      </p:sp>
      <p:sp>
        <p:nvSpPr>
          <p:cNvPr id="1005249629" name="Slide Number Placeholder 3"/>
          <p:cNvSpPr>
            <a:spLocks noGrp="1"/>
          </p:cNvSpPr>
          <p:nvPr>
            <p:ph type="sldNum" sz="quarter" idx="10"/>
          </p:nvPr>
        </p:nvSpPr>
        <p:spPr bwMode="auto"/>
        <p:txBody>
          <a:bodyPr/>
          <a:lstStyle/>
          <a:p>
            <a:pPr>
              <a:defRPr/>
            </a:pPr>
            <a:fld id="{F7021451-1387-4CA6-816F-3879F97B5CBC}"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64680053" name="Slide Image Placeholder 1"/>
          <p:cNvSpPr>
            <a:spLocks noChangeAspect="1" noGrp="1" noRot="1"/>
          </p:cNvSpPr>
          <p:nvPr>
            <p:ph type="sldImg"/>
          </p:nvPr>
        </p:nvSpPr>
        <p:spPr bwMode="auto"/>
      </p:sp>
      <p:sp>
        <p:nvSpPr>
          <p:cNvPr id="1003501992" name="Notes Placeholder 2"/>
          <p:cNvSpPr>
            <a:spLocks noGrp="1"/>
          </p:cNvSpPr>
          <p:nvPr>
            <p:ph type="body" idx="1"/>
          </p:nvPr>
        </p:nvSpPr>
        <p:spPr bwMode="auto"/>
        <p:txBody>
          <a:bodyPr/>
          <a:lstStyle/>
          <a:p>
            <a:pPr>
              <a:defRPr/>
            </a:pPr>
            <a:endParaRPr lang="en-US"/>
          </a:p>
        </p:txBody>
      </p:sp>
      <p:sp>
        <p:nvSpPr>
          <p:cNvPr id="930489469" name="Slide Number Placeholder 3"/>
          <p:cNvSpPr>
            <a:spLocks noGrp="1"/>
          </p:cNvSpPr>
          <p:nvPr>
            <p:ph type="sldNum" sz="quarter" idx="10"/>
          </p:nvPr>
        </p:nvSpPr>
        <p:spPr bwMode="auto"/>
        <p:txBody>
          <a:bodyPr/>
          <a:lstStyle/>
          <a:p>
            <a:pPr>
              <a:defRPr/>
            </a:pPr>
            <a:fld id="{F7021451-1387-4CA6-816F-3879F97B5CBC}"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65518649" name="Slide Image Placeholder 1"/>
          <p:cNvSpPr>
            <a:spLocks noChangeAspect="1" noGrp="1" noRot="1"/>
          </p:cNvSpPr>
          <p:nvPr>
            <p:ph type="sldImg"/>
          </p:nvPr>
        </p:nvSpPr>
        <p:spPr bwMode="auto"/>
      </p:sp>
      <p:sp>
        <p:nvSpPr>
          <p:cNvPr id="1808591355" name="Notes Placeholder 2"/>
          <p:cNvSpPr>
            <a:spLocks noGrp="1"/>
          </p:cNvSpPr>
          <p:nvPr>
            <p:ph type="body" idx="1"/>
          </p:nvPr>
        </p:nvSpPr>
        <p:spPr bwMode="auto"/>
        <p:txBody>
          <a:bodyPr/>
          <a:lstStyle/>
          <a:p>
            <a:pPr>
              <a:defRPr/>
            </a:pPr>
            <a:endParaRPr lang="en-US"/>
          </a:p>
        </p:txBody>
      </p:sp>
      <p:sp>
        <p:nvSpPr>
          <p:cNvPr id="2059026876" name="Slide Number Placeholder 3"/>
          <p:cNvSpPr>
            <a:spLocks noGrp="1"/>
          </p:cNvSpPr>
          <p:nvPr>
            <p:ph type="sldNum" sz="quarter" idx="10"/>
          </p:nvPr>
        </p:nvSpPr>
        <p:spPr bwMode="auto"/>
        <p:txBody>
          <a:bodyPr/>
          <a:lstStyle/>
          <a:p>
            <a:pPr>
              <a:defRPr/>
            </a:pPr>
            <a:fld id="{F7021451-1387-4CA6-816F-3879F97B5CBC}"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67043584" name="Slide Image Placeholder 1"/>
          <p:cNvSpPr>
            <a:spLocks noChangeAspect="1" noGrp="1" noRot="1"/>
          </p:cNvSpPr>
          <p:nvPr>
            <p:ph type="sldImg"/>
          </p:nvPr>
        </p:nvSpPr>
        <p:spPr bwMode="auto"/>
      </p:sp>
      <p:sp>
        <p:nvSpPr>
          <p:cNvPr id="452966207" name="Notes Placeholder 2"/>
          <p:cNvSpPr>
            <a:spLocks noGrp="1"/>
          </p:cNvSpPr>
          <p:nvPr>
            <p:ph type="body" idx="1"/>
          </p:nvPr>
        </p:nvSpPr>
        <p:spPr bwMode="auto"/>
        <p:txBody>
          <a:bodyPr/>
          <a:lstStyle/>
          <a:p>
            <a:pPr>
              <a:defRPr/>
            </a:pPr>
            <a:endParaRPr lang="en-US"/>
          </a:p>
        </p:txBody>
      </p:sp>
      <p:sp>
        <p:nvSpPr>
          <p:cNvPr id="1450895492" name="Slide Number Placeholder 3"/>
          <p:cNvSpPr>
            <a:spLocks noGrp="1"/>
          </p:cNvSpPr>
          <p:nvPr>
            <p:ph type="sldNum" sz="quarter" idx="10"/>
          </p:nvPr>
        </p:nvSpPr>
        <p:spPr bwMode="auto"/>
        <p:txBody>
          <a:bodyPr/>
          <a:lstStyle/>
          <a:p>
            <a:pPr>
              <a:defRPr/>
            </a:pPr>
            <a:fld id="{F7021451-1387-4CA6-816F-3879F97B5CBC}" type="slidenum">
              <a:rPr lang="en-US"/>
              <a:t>17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24351740" name="Slide Image Placeholder 1"/>
          <p:cNvSpPr>
            <a:spLocks noChangeAspect="1" noGrp="1" noRot="1"/>
          </p:cNvSpPr>
          <p:nvPr>
            <p:ph type="sldImg"/>
          </p:nvPr>
        </p:nvSpPr>
        <p:spPr bwMode="auto"/>
      </p:sp>
      <p:sp>
        <p:nvSpPr>
          <p:cNvPr id="172166184" name="Notes Placeholder 2"/>
          <p:cNvSpPr>
            <a:spLocks noGrp="1"/>
          </p:cNvSpPr>
          <p:nvPr>
            <p:ph type="body" idx="1"/>
          </p:nvPr>
        </p:nvSpPr>
        <p:spPr bwMode="auto"/>
        <p:txBody>
          <a:bodyPr/>
          <a:lstStyle/>
          <a:p>
            <a:pPr>
              <a:defRPr/>
            </a:pPr>
            <a:endParaRPr lang="en-US"/>
          </a:p>
        </p:txBody>
      </p:sp>
      <p:sp>
        <p:nvSpPr>
          <p:cNvPr id="1105771454" name="Slide Number Placeholder 3"/>
          <p:cNvSpPr>
            <a:spLocks noGrp="1"/>
          </p:cNvSpPr>
          <p:nvPr>
            <p:ph type="sldNum" sz="quarter" idx="10"/>
          </p:nvPr>
        </p:nvSpPr>
        <p:spPr bwMode="auto"/>
        <p:txBody>
          <a:bodyPr/>
          <a:lstStyle/>
          <a:p>
            <a:pPr>
              <a:defRPr/>
            </a:pPr>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35390948" name="Slide Image Placeholder 1"/>
          <p:cNvSpPr>
            <a:spLocks noChangeAspect="1" noGrp="1" noRot="1"/>
          </p:cNvSpPr>
          <p:nvPr>
            <p:ph type="sldImg"/>
          </p:nvPr>
        </p:nvSpPr>
        <p:spPr bwMode="auto"/>
      </p:sp>
      <p:sp>
        <p:nvSpPr>
          <p:cNvPr id="1139861437" name="Notes Placeholder 2"/>
          <p:cNvSpPr>
            <a:spLocks noGrp="1"/>
          </p:cNvSpPr>
          <p:nvPr>
            <p:ph type="body" idx="1"/>
          </p:nvPr>
        </p:nvSpPr>
        <p:spPr bwMode="auto"/>
        <p:txBody>
          <a:bodyPr/>
          <a:lstStyle/>
          <a:p>
            <a:pPr>
              <a:defRPr/>
            </a:pPr>
            <a:endParaRPr lang="en-US"/>
          </a:p>
        </p:txBody>
      </p:sp>
      <p:sp>
        <p:nvSpPr>
          <p:cNvPr id="1307418721" name="Slide Number Placeholder 3"/>
          <p:cNvSpPr>
            <a:spLocks noGrp="1"/>
          </p:cNvSpPr>
          <p:nvPr>
            <p:ph type="sldNum" sz="quarter" idx="10"/>
          </p:nvPr>
        </p:nvSpPr>
        <p:spPr bwMode="auto"/>
        <p:txBody>
          <a:bodyPr/>
          <a:lstStyle/>
          <a:p>
            <a:pPr>
              <a:defRPr/>
            </a:pPr>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0385045" name="Slide Image Placeholder 1"/>
          <p:cNvSpPr>
            <a:spLocks noChangeAspect="1" noGrp="1" noRot="1"/>
          </p:cNvSpPr>
          <p:nvPr>
            <p:ph type="sldImg"/>
          </p:nvPr>
        </p:nvSpPr>
        <p:spPr bwMode="auto"/>
      </p:sp>
      <p:sp>
        <p:nvSpPr>
          <p:cNvPr id="358624009" name="Notes Placeholder 2"/>
          <p:cNvSpPr>
            <a:spLocks noGrp="1"/>
          </p:cNvSpPr>
          <p:nvPr>
            <p:ph type="body" idx="1"/>
          </p:nvPr>
        </p:nvSpPr>
        <p:spPr bwMode="auto"/>
        <p:txBody>
          <a:bodyPr/>
          <a:lstStyle/>
          <a:p>
            <a:pPr>
              <a:defRPr/>
            </a:pPr>
            <a:endParaRPr lang="en-US"/>
          </a:p>
        </p:txBody>
      </p:sp>
      <p:sp>
        <p:nvSpPr>
          <p:cNvPr id="700876800" name="Slide Number Placeholder 3"/>
          <p:cNvSpPr>
            <a:spLocks noGrp="1"/>
          </p:cNvSpPr>
          <p:nvPr>
            <p:ph type="sldNum" sz="quarter" idx="10"/>
          </p:nvPr>
        </p:nvSpPr>
        <p:spPr bwMode="auto"/>
        <p:txBody>
          <a:bodyPr/>
          <a:lstStyle/>
          <a:p>
            <a:pPr>
              <a:defRPr/>
            </a:pPr>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72290598" name="Slide Image Placeholder 1"/>
          <p:cNvSpPr>
            <a:spLocks noChangeAspect="1" noGrp="1" noRot="1"/>
          </p:cNvSpPr>
          <p:nvPr>
            <p:ph type="sldImg"/>
          </p:nvPr>
        </p:nvSpPr>
        <p:spPr bwMode="auto"/>
      </p:sp>
      <p:sp>
        <p:nvSpPr>
          <p:cNvPr id="325547417" name="Notes Placeholder 2"/>
          <p:cNvSpPr>
            <a:spLocks noGrp="1"/>
          </p:cNvSpPr>
          <p:nvPr>
            <p:ph type="body" idx="1"/>
          </p:nvPr>
        </p:nvSpPr>
        <p:spPr bwMode="auto"/>
        <p:txBody>
          <a:bodyPr/>
          <a:lstStyle/>
          <a:p>
            <a:pPr>
              <a:defRPr/>
            </a:pPr>
            <a:endParaRPr lang="en-US"/>
          </a:p>
        </p:txBody>
      </p:sp>
      <p:sp>
        <p:nvSpPr>
          <p:cNvPr id="1153939729" name="Slide Number Placeholder 3"/>
          <p:cNvSpPr>
            <a:spLocks noGrp="1"/>
          </p:cNvSpPr>
          <p:nvPr>
            <p:ph type="sldNum" sz="quarter" idx="10"/>
          </p:nvPr>
        </p:nvSpPr>
        <p:spPr bwMode="auto"/>
        <p:txBody>
          <a:bodyPr/>
          <a:lstStyle/>
          <a:p>
            <a:pPr>
              <a:defRPr/>
            </a:pPr>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37538438" name="Slide Image Placeholder 1"/>
          <p:cNvSpPr>
            <a:spLocks noChangeAspect="1" noGrp="1" noRot="1"/>
          </p:cNvSpPr>
          <p:nvPr>
            <p:ph type="sldImg"/>
          </p:nvPr>
        </p:nvSpPr>
        <p:spPr bwMode="auto"/>
      </p:sp>
      <p:sp>
        <p:nvSpPr>
          <p:cNvPr id="1462311940" name="Notes Placeholder 2"/>
          <p:cNvSpPr>
            <a:spLocks noGrp="1"/>
          </p:cNvSpPr>
          <p:nvPr>
            <p:ph type="body" idx="1"/>
          </p:nvPr>
        </p:nvSpPr>
        <p:spPr bwMode="auto"/>
        <p:txBody>
          <a:bodyPr/>
          <a:lstStyle/>
          <a:p>
            <a:pPr>
              <a:defRPr/>
            </a:pPr>
            <a:endParaRPr lang="en-US"/>
          </a:p>
        </p:txBody>
      </p:sp>
      <p:sp>
        <p:nvSpPr>
          <p:cNvPr id="1748481589" name="Slide Number Placeholder 3"/>
          <p:cNvSpPr>
            <a:spLocks noGrp="1"/>
          </p:cNvSpPr>
          <p:nvPr>
            <p:ph type="sldNum" sz="quarter" idx="10"/>
          </p:nvPr>
        </p:nvSpPr>
        <p:spPr bwMode="auto"/>
        <p:txBody>
          <a:bodyPr/>
          <a:lstStyle/>
          <a:p>
            <a:pPr>
              <a:defRPr/>
            </a:pPr>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78370878" name="Slide Image Placeholder 1"/>
          <p:cNvSpPr>
            <a:spLocks noChangeAspect="1" noGrp="1" noRot="1"/>
          </p:cNvSpPr>
          <p:nvPr>
            <p:ph type="sldImg"/>
          </p:nvPr>
        </p:nvSpPr>
        <p:spPr bwMode="auto"/>
      </p:sp>
      <p:sp>
        <p:nvSpPr>
          <p:cNvPr id="435951536" name="Notes Placeholder 2"/>
          <p:cNvSpPr>
            <a:spLocks noGrp="1"/>
          </p:cNvSpPr>
          <p:nvPr>
            <p:ph type="body" idx="1"/>
          </p:nvPr>
        </p:nvSpPr>
        <p:spPr bwMode="auto"/>
        <p:txBody>
          <a:bodyPr/>
          <a:lstStyle/>
          <a:p>
            <a:pPr>
              <a:defRPr/>
            </a:pPr>
            <a:endParaRPr lang="en-US"/>
          </a:p>
        </p:txBody>
      </p:sp>
      <p:sp>
        <p:nvSpPr>
          <p:cNvPr id="1499133815" name="Slide Number Placeholder 3"/>
          <p:cNvSpPr>
            <a:spLocks noGrp="1"/>
          </p:cNvSpPr>
          <p:nvPr>
            <p:ph type="sldNum" sz="quarter" idx="10"/>
          </p:nvPr>
        </p:nvSpPr>
        <p:spPr bwMode="auto"/>
        <p:txBody>
          <a:bodyPr/>
          <a:lstStyle/>
          <a:p>
            <a:pPr>
              <a:defRPr/>
            </a:pPr>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83671633" name="Slide Image Placeholder 1"/>
          <p:cNvSpPr>
            <a:spLocks noChangeAspect="1" noGrp="1" noRot="1"/>
          </p:cNvSpPr>
          <p:nvPr>
            <p:ph type="sldImg"/>
          </p:nvPr>
        </p:nvSpPr>
        <p:spPr bwMode="auto"/>
      </p:sp>
      <p:sp>
        <p:nvSpPr>
          <p:cNvPr id="1826606630" name="Notes Placeholder 2"/>
          <p:cNvSpPr>
            <a:spLocks noGrp="1"/>
          </p:cNvSpPr>
          <p:nvPr>
            <p:ph type="body" idx="1"/>
          </p:nvPr>
        </p:nvSpPr>
        <p:spPr bwMode="auto"/>
        <p:txBody>
          <a:bodyPr/>
          <a:lstStyle/>
          <a:p>
            <a:pPr>
              <a:defRPr/>
            </a:pPr>
            <a:endParaRPr lang="en-US"/>
          </a:p>
        </p:txBody>
      </p:sp>
      <p:sp>
        <p:nvSpPr>
          <p:cNvPr id="2112734483" name="Slide Number Placeholder 3"/>
          <p:cNvSpPr>
            <a:spLocks noGrp="1"/>
          </p:cNvSpPr>
          <p:nvPr>
            <p:ph type="sldNum" sz="quarter" idx="10"/>
          </p:nvPr>
        </p:nvSpPr>
        <p:spPr bwMode="auto"/>
        <p:txBody>
          <a:bodyPr/>
          <a:lstStyle/>
          <a:p>
            <a:pPr>
              <a:defRPr/>
            </a:pPr>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67800399" name="Slide Image Placeholder 1"/>
          <p:cNvSpPr>
            <a:spLocks noChangeAspect="1" noGrp="1" noRot="1"/>
          </p:cNvSpPr>
          <p:nvPr>
            <p:ph type="sldImg"/>
          </p:nvPr>
        </p:nvSpPr>
        <p:spPr bwMode="auto"/>
      </p:sp>
      <p:sp>
        <p:nvSpPr>
          <p:cNvPr id="1600333807" name="Notes Placeholder 2"/>
          <p:cNvSpPr>
            <a:spLocks noGrp="1"/>
          </p:cNvSpPr>
          <p:nvPr>
            <p:ph type="body" idx="1"/>
          </p:nvPr>
        </p:nvSpPr>
        <p:spPr bwMode="auto"/>
        <p:txBody>
          <a:bodyPr/>
          <a:lstStyle/>
          <a:p>
            <a:pPr>
              <a:defRPr/>
            </a:pPr>
            <a:endParaRPr lang="en-US"/>
          </a:p>
        </p:txBody>
      </p:sp>
      <p:sp>
        <p:nvSpPr>
          <p:cNvPr id="750481672" name="Slide Number Placeholder 3"/>
          <p:cNvSpPr>
            <a:spLocks noGrp="1"/>
          </p:cNvSpPr>
          <p:nvPr>
            <p:ph type="sldNum" sz="quarter" idx="10"/>
          </p:nvPr>
        </p:nvSpPr>
        <p:spPr bwMode="auto"/>
        <p:txBody>
          <a:bodyPr/>
          <a:lstStyle/>
          <a:p>
            <a:pPr>
              <a:defRPr/>
            </a:pPr>
            <a:fld id="{F7021451-1387-4CA6-816F-3879F97B5CBC}" type="slidenum">
              <a:rPr lang="en-US"/>
              <a:t>9</a:t>
            </a:fld>
            <a:endParaRPr lang="en-US"/>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0.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1.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2.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3.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4.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5.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6.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7.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DEFAULT">
    <p:spTree>
      <p:nvGrpSpPr>
        <p:cNvPr id="1" name=""/>
        <p:cNvGrpSpPr/>
        <p:nvPr/>
      </p:nvGrpSpPr>
      <p:grpSpPr bwMode="auto">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Slide 9 master">
    <p:spTree>
      <p:nvGrpSpPr>
        <p:cNvPr id="1" name=""/>
        <p:cNvGrpSpPr/>
        <p:nvPr/>
      </p:nvGrpSpPr>
      <p:grpSpPr bwMode="auto">
        <a:xfrm>
          <a:off x="0" y="0"/>
          <a:ext cx="0" cy="0"/>
          <a:chOff x="0" y="0"/>
          <a:chExt cx="0" cy="0"/>
        </a:xfrm>
      </p:grpSpPr>
      <p:sp>
        <p:nvSpPr>
          <p:cNvPr id="669726738" name="Shape 0"/>
          <p:cNvSpPr/>
          <p:nvPr/>
        </p:nvSpPr>
        <p:spPr bwMode="auto">
          <a:xfrm>
            <a:off x="0" y="0"/>
            <a:ext cx="14630400" cy="8229600"/>
          </a:xfrm>
          <a:prstGeom prst="rect">
            <a:avLst/>
          </a:prstGeom>
          <a:solidFill>
            <a:srgbClr val="F6F4F4"/>
          </a:solidFill>
          <a:ln/>
        </p:spPr>
      </p:sp>
      <p:sp>
        <p:nvSpPr>
          <p:cNvPr id="859616620" name="Shape 1"/>
          <p:cNvSpPr/>
          <p:nvPr/>
        </p:nvSpPr>
        <p:spPr bwMode="auto">
          <a:xfrm>
            <a:off x="0" y="0"/>
            <a:ext cx="14630400" cy="8229600"/>
          </a:xfrm>
          <a:prstGeom prst="rect">
            <a:avLst/>
          </a:prstGeom>
          <a:solidFill>
            <a:srgbClr val="FFFFFF"/>
          </a:solidFill>
          <a:ln/>
        </p:spPr>
      </p:sp>
      <p:pic>
        <p:nvPicPr>
          <p:cNvPr id="364355963" name="Image 0" descr="preencoded.png">
            <a:hlinkClick r:id="rId2" tooltip=""/>
          </p:cNvPr>
          <p:cNvPicPr>
            <a:picLocks noChangeAspect="1"/>
          </p:cNvPicPr>
          <p:nvPr/>
        </p:nvPicPr>
        <p:blipFill rotWithShape="1">
          <a:blip r:embed="rId3"/>
          <a:stretch/>
        </p:blipFill>
        <p:spPr bwMode="auto">
          <a:xfrm>
            <a:off x="12839214" y="7749539"/>
            <a:ext cx="1722604"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Slide 10 master">
    <p:spTree>
      <p:nvGrpSpPr>
        <p:cNvPr id="1" name=""/>
        <p:cNvGrpSpPr/>
        <p:nvPr/>
      </p:nvGrpSpPr>
      <p:grpSpPr bwMode="auto">
        <a:xfrm>
          <a:off x="0" y="0"/>
          <a:ext cx="0" cy="0"/>
          <a:chOff x="0" y="0"/>
          <a:chExt cx="0" cy="0"/>
        </a:xfrm>
      </p:grpSpPr>
      <p:sp>
        <p:nvSpPr>
          <p:cNvPr id="1322803970" name="Shape 0"/>
          <p:cNvSpPr/>
          <p:nvPr/>
        </p:nvSpPr>
        <p:spPr bwMode="auto">
          <a:xfrm>
            <a:off x="0" y="0"/>
            <a:ext cx="14630400" cy="8229600"/>
          </a:xfrm>
          <a:prstGeom prst="rect">
            <a:avLst/>
          </a:prstGeom>
          <a:solidFill>
            <a:srgbClr val="F6F4F4"/>
          </a:solidFill>
          <a:ln/>
        </p:spPr>
      </p:sp>
      <p:sp>
        <p:nvSpPr>
          <p:cNvPr id="80905891" name="Shape 1"/>
          <p:cNvSpPr/>
          <p:nvPr/>
        </p:nvSpPr>
        <p:spPr bwMode="auto">
          <a:xfrm>
            <a:off x="0" y="0"/>
            <a:ext cx="14630400" cy="8229600"/>
          </a:xfrm>
          <a:prstGeom prst="rect">
            <a:avLst/>
          </a:prstGeom>
          <a:solidFill>
            <a:srgbClr val="FFFFFF"/>
          </a:solidFill>
          <a:ln/>
        </p:spPr>
      </p:sp>
      <p:pic>
        <p:nvPicPr>
          <p:cNvPr id="116000958" name="Image 0" descr="preencoded.png">
            <a:hlinkClick r:id="rId2" tooltip=""/>
          </p:cNvPr>
          <p:cNvPicPr>
            <a:picLocks noChangeAspect="1"/>
          </p:cNvPicPr>
          <p:nvPr/>
        </p:nvPicPr>
        <p:blipFill rotWithShape="1">
          <a:blip r:embed="rId3"/>
          <a:stretch/>
        </p:blipFill>
        <p:spPr bwMode="auto">
          <a:xfrm>
            <a:off x="12839214" y="7749539"/>
            <a:ext cx="1722604"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Slide 11 master">
    <p:spTree>
      <p:nvGrpSpPr>
        <p:cNvPr id="1" name=""/>
        <p:cNvGrpSpPr/>
        <p:nvPr/>
      </p:nvGrpSpPr>
      <p:grpSpPr bwMode="auto">
        <a:xfrm>
          <a:off x="0" y="0"/>
          <a:ext cx="0" cy="0"/>
          <a:chOff x="0" y="0"/>
          <a:chExt cx="0" cy="0"/>
        </a:xfrm>
      </p:grpSpPr>
      <p:sp>
        <p:nvSpPr>
          <p:cNvPr id="1164700314" name="Shape 0"/>
          <p:cNvSpPr/>
          <p:nvPr/>
        </p:nvSpPr>
        <p:spPr bwMode="auto">
          <a:xfrm>
            <a:off x="0" y="0"/>
            <a:ext cx="14630400" cy="8229600"/>
          </a:xfrm>
          <a:prstGeom prst="rect">
            <a:avLst/>
          </a:prstGeom>
          <a:solidFill>
            <a:srgbClr val="F6F4F4"/>
          </a:solidFill>
          <a:ln/>
        </p:spPr>
      </p:sp>
      <p:sp>
        <p:nvSpPr>
          <p:cNvPr id="1071178632" name="Shape 1"/>
          <p:cNvSpPr/>
          <p:nvPr/>
        </p:nvSpPr>
        <p:spPr bwMode="auto">
          <a:xfrm>
            <a:off x="0" y="0"/>
            <a:ext cx="14630400" cy="8229600"/>
          </a:xfrm>
          <a:prstGeom prst="rect">
            <a:avLst/>
          </a:prstGeom>
          <a:solidFill>
            <a:srgbClr val="FFFFFF"/>
          </a:solidFill>
          <a:ln/>
        </p:spPr>
      </p:sp>
      <p:pic>
        <p:nvPicPr>
          <p:cNvPr id="139419615" name="Image 0" descr="preencoded.png">
            <a:hlinkClick r:id="rId2" tooltip=""/>
          </p:cNvPr>
          <p:cNvPicPr>
            <a:picLocks noChangeAspect="1"/>
          </p:cNvPicPr>
          <p:nvPr/>
        </p:nvPicPr>
        <p:blipFill rotWithShape="1">
          <a:blip r:embed="rId3"/>
          <a:stretch/>
        </p:blipFill>
        <p:spPr bwMode="auto">
          <a:xfrm>
            <a:off x="12839214" y="7749539"/>
            <a:ext cx="1722604"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Slide 12 master">
    <p:spTree>
      <p:nvGrpSpPr>
        <p:cNvPr id="1" name=""/>
        <p:cNvGrpSpPr/>
        <p:nvPr/>
      </p:nvGrpSpPr>
      <p:grpSpPr bwMode="auto">
        <a:xfrm>
          <a:off x="0" y="0"/>
          <a:ext cx="0" cy="0"/>
          <a:chOff x="0" y="0"/>
          <a:chExt cx="0" cy="0"/>
        </a:xfrm>
      </p:grpSpPr>
      <p:sp>
        <p:nvSpPr>
          <p:cNvPr id="1000694296" name="Shape 0"/>
          <p:cNvSpPr/>
          <p:nvPr/>
        </p:nvSpPr>
        <p:spPr bwMode="auto">
          <a:xfrm>
            <a:off x="0" y="0"/>
            <a:ext cx="14630400" cy="8229600"/>
          </a:xfrm>
          <a:prstGeom prst="rect">
            <a:avLst/>
          </a:prstGeom>
          <a:solidFill>
            <a:srgbClr val="F6F4F4"/>
          </a:solidFill>
          <a:ln/>
        </p:spPr>
      </p:sp>
      <p:sp>
        <p:nvSpPr>
          <p:cNvPr id="1559660833" name="Shape 1"/>
          <p:cNvSpPr/>
          <p:nvPr/>
        </p:nvSpPr>
        <p:spPr bwMode="auto">
          <a:xfrm>
            <a:off x="0" y="0"/>
            <a:ext cx="14630400" cy="8229600"/>
          </a:xfrm>
          <a:prstGeom prst="rect">
            <a:avLst/>
          </a:prstGeom>
          <a:solidFill>
            <a:srgbClr val="FFFFFF"/>
          </a:solidFill>
          <a:ln/>
        </p:spPr>
      </p:sp>
      <p:pic>
        <p:nvPicPr>
          <p:cNvPr id="1453825988" name="Image 0" descr="preencoded.png">
            <a:hlinkClick r:id="rId2" tooltip=""/>
          </p:cNvPr>
          <p:cNvPicPr>
            <a:picLocks noChangeAspect="1"/>
          </p:cNvPicPr>
          <p:nvPr/>
        </p:nvPicPr>
        <p:blipFill rotWithShape="1">
          <a:blip r:embed="rId3"/>
          <a:stretch/>
        </p:blipFill>
        <p:spPr bwMode="auto">
          <a:xfrm>
            <a:off x="12839214" y="7749539"/>
            <a:ext cx="1722604"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Slide 13 master">
    <p:spTree>
      <p:nvGrpSpPr>
        <p:cNvPr id="1" name=""/>
        <p:cNvGrpSpPr/>
        <p:nvPr/>
      </p:nvGrpSpPr>
      <p:grpSpPr bwMode="auto">
        <a:xfrm>
          <a:off x="0" y="0"/>
          <a:ext cx="0" cy="0"/>
          <a:chOff x="0" y="0"/>
          <a:chExt cx="0" cy="0"/>
        </a:xfrm>
      </p:grpSpPr>
      <p:sp>
        <p:nvSpPr>
          <p:cNvPr id="157779152" name="Shape 0"/>
          <p:cNvSpPr/>
          <p:nvPr/>
        </p:nvSpPr>
        <p:spPr bwMode="auto">
          <a:xfrm>
            <a:off x="0" y="0"/>
            <a:ext cx="14630400" cy="8229600"/>
          </a:xfrm>
          <a:prstGeom prst="rect">
            <a:avLst/>
          </a:prstGeom>
          <a:solidFill>
            <a:srgbClr val="F6F4F4"/>
          </a:solidFill>
          <a:ln/>
        </p:spPr>
      </p:sp>
      <p:sp>
        <p:nvSpPr>
          <p:cNvPr id="474693717" name="Shape 1"/>
          <p:cNvSpPr/>
          <p:nvPr/>
        </p:nvSpPr>
        <p:spPr bwMode="auto">
          <a:xfrm>
            <a:off x="0" y="0"/>
            <a:ext cx="14630400" cy="8229600"/>
          </a:xfrm>
          <a:prstGeom prst="rect">
            <a:avLst/>
          </a:prstGeom>
          <a:solidFill>
            <a:srgbClr val="FFFFFF"/>
          </a:solidFill>
          <a:ln/>
        </p:spPr>
      </p:sp>
      <p:pic>
        <p:nvPicPr>
          <p:cNvPr id="1974210917" name="Image 0" descr="preencoded.png">
            <a:hlinkClick r:id="rId2" tooltip=""/>
          </p:cNvPr>
          <p:cNvPicPr>
            <a:picLocks noChangeAspect="1"/>
          </p:cNvPicPr>
          <p:nvPr/>
        </p:nvPicPr>
        <p:blipFill rotWithShape="1">
          <a:blip r:embed="rId3"/>
          <a:stretch/>
        </p:blipFill>
        <p:spPr bwMode="auto">
          <a:xfrm>
            <a:off x="12839214" y="7749539"/>
            <a:ext cx="1722604"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Slide 14 master">
    <p:spTree>
      <p:nvGrpSpPr>
        <p:cNvPr id="1" name=""/>
        <p:cNvGrpSpPr/>
        <p:nvPr/>
      </p:nvGrpSpPr>
      <p:grpSpPr bwMode="auto">
        <a:xfrm>
          <a:off x="0" y="0"/>
          <a:ext cx="0" cy="0"/>
          <a:chOff x="0" y="0"/>
          <a:chExt cx="0" cy="0"/>
        </a:xfrm>
      </p:grpSpPr>
      <p:sp>
        <p:nvSpPr>
          <p:cNvPr id="1661917158" name="Shape 0"/>
          <p:cNvSpPr/>
          <p:nvPr/>
        </p:nvSpPr>
        <p:spPr bwMode="auto">
          <a:xfrm>
            <a:off x="0" y="0"/>
            <a:ext cx="14630400" cy="8229600"/>
          </a:xfrm>
          <a:prstGeom prst="rect">
            <a:avLst/>
          </a:prstGeom>
          <a:solidFill>
            <a:srgbClr val="F6F4F4"/>
          </a:solidFill>
          <a:ln/>
        </p:spPr>
      </p:sp>
      <p:sp>
        <p:nvSpPr>
          <p:cNvPr id="1787171865" name="Shape 1"/>
          <p:cNvSpPr/>
          <p:nvPr/>
        </p:nvSpPr>
        <p:spPr bwMode="auto">
          <a:xfrm>
            <a:off x="0" y="0"/>
            <a:ext cx="14630400" cy="8229600"/>
          </a:xfrm>
          <a:prstGeom prst="rect">
            <a:avLst/>
          </a:prstGeom>
          <a:solidFill>
            <a:srgbClr val="FFFFFF"/>
          </a:solidFill>
          <a:ln/>
        </p:spPr>
      </p:sp>
      <p:pic>
        <p:nvPicPr>
          <p:cNvPr id="1789156151" name="Image 0" descr="preencoded.png">
            <a:hlinkClick r:id="rId2" tooltip=""/>
          </p:cNvPr>
          <p:cNvPicPr>
            <a:picLocks noChangeAspect="1"/>
          </p:cNvPicPr>
          <p:nvPr/>
        </p:nvPicPr>
        <p:blipFill rotWithShape="1">
          <a:blip r:embed="rId3"/>
          <a:stretch/>
        </p:blipFill>
        <p:spPr bwMode="auto">
          <a:xfrm>
            <a:off x="12839214" y="7749539"/>
            <a:ext cx="1722604"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Slide 15 master">
    <p:spTree>
      <p:nvGrpSpPr>
        <p:cNvPr id="1" name=""/>
        <p:cNvGrpSpPr/>
        <p:nvPr/>
      </p:nvGrpSpPr>
      <p:grpSpPr bwMode="auto">
        <a:xfrm>
          <a:off x="0" y="0"/>
          <a:ext cx="0" cy="0"/>
          <a:chOff x="0" y="0"/>
          <a:chExt cx="0" cy="0"/>
        </a:xfrm>
      </p:grpSpPr>
      <p:sp>
        <p:nvSpPr>
          <p:cNvPr id="788732113" name="Shape 0"/>
          <p:cNvSpPr/>
          <p:nvPr/>
        </p:nvSpPr>
        <p:spPr bwMode="auto">
          <a:xfrm>
            <a:off x="0" y="0"/>
            <a:ext cx="14630400" cy="8229600"/>
          </a:xfrm>
          <a:prstGeom prst="rect">
            <a:avLst/>
          </a:prstGeom>
          <a:solidFill>
            <a:srgbClr val="F6F4F4"/>
          </a:solidFill>
          <a:ln/>
        </p:spPr>
      </p:sp>
      <p:sp>
        <p:nvSpPr>
          <p:cNvPr id="876002385" name="Shape 1"/>
          <p:cNvSpPr/>
          <p:nvPr/>
        </p:nvSpPr>
        <p:spPr bwMode="auto">
          <a:xfrm>
            <a:off x="0" y="0"/>
            <a:ext cx="14630400" cy="8229600"/>
          </a:xfrm>
          <a:prstGeom prst="rect">
            <a:avLst/>
          </a:prstGeom>
          <a:solidFill>
            <a:srgbClr val="FFFFFF"/>
          </a:solidFill>
          <a:ln/>
        </p:spPr>
      </p:sp>
      <p:pic>
        <p:nvPicPr>
          <p:cNvPr id="672552341" name="Image 0" descr="preencoded.png">
            <a:hlinkClick r:id="rId2" tooltip=""/>
          </p:cNvPr>
          <p:cNvPicPr>
            <a:picLocks noChangeAspect="1"/>
          </p:cNvPicPr>
          <p:nvPr/>
        </p:nvPicPr>
        <p:blipFill rotWithShape="1">
          <a:blip r:embed="rId3"/>
          <a:stretch/>
        </p:blipFill>
        <p:spPr bwMode="auto">
          <a:xfrm>
            <a:off x="12839214" y="7749539"/>
            <a:ext cx="1722604"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Slide 16 master">
    <p:spTree>
      <p:nvGrpSpPr>
        <p:cNvPr id="1" name=""/>
        <p:cNvGrpSpPr/>
        <p:nvPr/>
      </p:nvGrpSpPr>
      <p:grpSpPr bwMode="auto">
        <a:xfrm>
          <a:off x="0" y="0"/>
          <a:ext cx="0" cy="0"/>
          <a:chOff x="0" y="0"/>
          <a:chExt cx="0" cy="0"/>
        </a:xfrm>
      </p:grpSpPr>
      <p:sp>
        <p:nvSpPr>
          <p:cNvPr id="1094776899" name="Shape 0"/>
          <p:cNvSpPr/>
          <p:nvPr/>
        </p:nvSpPr>
        <p:spPr bwMode="auto">
          <a:xfrm>
            <a:off x="0" y="0"/>
            <a:ext cx="14630400" cy="8229600"/>
          </a:xfrm>
          <a:prstGeom prst="rect">
            <a:avLst/>
          </a:prstGeom>
          <a:solidFill>
            <a:srgbClr val="F6F4F4"/>
          </a:solidFill>
          <a:ln/>
        </p:spPr>
      </p:sp>
      <p:sp>
        <p:nvSpPr>
          <p:cNvPr id="789222797" name="Shape 1"/>
          <p:cNvSpPr/>
          <p:nvPr/>
        </p:nvSpPr>
        <p:spPr bwMode="auto">
          <a:xfrm>
            <a:off x="0" y="0"/>
            <a:ext cx="14630400" cy="8229600"/>
          </a:xfrm>
          <a:prstGeom prst="rect">
            <a:avLst/>
          </a:prstGeom>
          <a:solidFill>
            <a:srgbClr val="FFFFFF"/>
          </a:solidFill>
          <a:ln/>
        </p:spPr>
      </p:sp>
      <p:pic>
        <p:nvPicPr>
          <p:cNvPr id="374896251" name="Image 0" descr="preencoded.png">
            <a:hlinkClick r:id="rId2" tooltip=""/>
          </p:cNvPr>
          <p:cNvPicPr>
            <a:picLocks noChangeAspect="1"/>
          </p:cNvPicPr>
          <p:nvPr/>
        </p:nvPicPr>
        <p:blipFill rotWithShape="1">
          <a:blip r:embed="rId3"/>
          <a:stretch/>
        </p:blipFill>
        <p:spPr bwMode="auto">
          <a:xfrm>
            <a:off x="12839214" y="7749539"/>
            <a:ext cx="1722604"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Slide 17 master">
    <p:spTree>
      <p:nvGrpSpPr>
        <p:cNvPr id="1" name=""/>
        <p:cNvGrpSpPr/>
        <p:nvPr/>
      </p:nvGrpSpPr>
      <p:grpSpPr bwMode="auto">
        <a:xfrm>
          <a:off x="0" y="0"/>
          <a:ext cx="0" cy="0"/>
          <a:chOff x="0" y="0"/>
          <a:chExt cx="0" cy="0"/>
        </a:xfrm>
      </p:grpSpPr>
      <p:sp>
        <p:nvSpPr>
          <p:cNvPr id="823007661" name="Shape 0"/>
          <p:cNvSpPr/>
          <p:nvPr/>
        </p:nvSpPr>
        <p:spPr bwMode="auto">
          <a:xfrm>
            <a:off x="0" y="0"/>
            <a:ext cx="14630400" cy="8229600"/>
          </a:xfrm>
          <a:prstGeom prst="rect">
            <a:avLst/>
          </a:prstGeom>
          <a:solidFill>
            <a:srgbClr val="F6F4F4"/>
          </a:solidFill>
          <a:ln/>
        </p:spPr>
      </p:sp>
      <p:sp>
        <p:nvSpPr>
          <p:cNvPr id="1445026192" name="Shape 1"/>
          <p:cNvSpPr/>
          <p:nvPr/>
        </p:nvSpPr>
        <p:spPr bwMode="auto">
          <a:xfrm>
            <a:off x="0" y="0"/>
            <a:ext cx="14630400" cy="8229600"/>
          </a:xfrm>
          <a:prstGeom prst="rect">
            <a:avLst/>
          </a:prstGeom>
          <a:solidFill>
            <a:srgbClr val="FFFFFF"/>
          </a:solidFill>
          <a:ln/>
        </p:spPr>
      </p:sp>
      <p:pic>
        <p:nvPicPr>
          <p:cNvPr id="98975665" name="Image 0" descr="preencoded.png">
            <a:hlinkClick r:id="rId2" tooltip=""/>
          </p:cNvPr>
          <p:cNvPicPr>
            <a:picLocks noChangeAspect="1"/>
          </p:cNvPicPr>
          <p:nvPr/>
        </p:nvPicPr>
        <p:blipFill rotWithShape="1">
          <a:blip r:embed="rId3"/>
          <a:stretch/>
        </p:blipFill>
        <p:spPr bwMode="auto">
          <a:xfrm>
            <a:off x="12839214" y="7749539"/>
            <a:ext cx="1722604"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Slide 1 master">
    <p:spTree>
      <p:nvGrpSpPr>
        <p:cNvPr id="1" name=""/>
        <p:cNvGrpSpPr/>
        <p:nvPr/>
      </p:nvGrpSpPr>
      <p:grpSpPr bwMode="auto">
        <a:xfrm>
          <a:off x="0" y="0"/>
          <a:ext cx="0" cy="0"/>
          <a:chOff x="0" y="0"/>
          <a:chExt cx="0" cy="0"/>
        </a:xfrm>
      </p:grpSpPr>
      <p:sp>
        <p:nvSpPr>
          <p:cNvPr id="1360675570" name="Shape 0"/>
          <p:cNvSpPr/>
          <p:nvPr/>
        </p:nvSpPr>
        <p:spPr bwMode="auto">
          <a:xfrm>
            <a:off x="0" y="0"/>
            <a:ext cx="14630400" cy="8229600"/>
          </a:xfrm>
          <a:prstGeom prst="rect">
            <a:avLst/>
          </a:prstGeom>
          <a:solidFill>
            <a:srgbClr val="F6F4F4"/>
          </a:solidFill>
          <a:ln/>
        </p:spPr>
      </p:sp>
      <p:sp>
        <p:nvSpPr>
          <p:cNvPr id="508871840" name="Shape 1"/>
          <p:cNvSpPr/>
          <p:nvPr/>
        </p:nvSpPr>
        <p:spPr bwMode="auto">
          <a:xfrm>
            <a:off x="0" y="0"/>
            <a:ext cx="14630400" cy="8229600"/>
          </a:xfrm>
          <a:prstGeom prst="rect">
            <a:avLst/>
          </a:prstGeom>
          <a:solidFill>
            <a:srgbClr val="FFFFFF"/>
          </a:solidFill>
          <a:ln/>
        </p:spPr>
      </p:sp>
      <p:pic>
        <p:nvPicPr>
          <p:cNvPr id="1816693778" name="Image 0" descr="preencoded.png">
            <a:hlinkClick r:id="rId2" tooltip=""/>
          </p:cNvPr>
          <p:cNvPicPr>
            <a:picLocks noChangeAspect="1"/>
          </p:cNvPicPr>
          <p:nvPr/>
        </p:nvPicPr>
        <p:blipFill rotWithShape="1">
          <a:blip r:embed="rId3"/>
          <a:stretch/>
        </p:blipFill>
        <p:spPr bwMode="auto">
          <a:xfrm>
            <a:off x="12839214" y="7749539"/>
            <a:ext cx="1722604"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Slide 2 master">
    <p:spTree>
      <p:nvGrpSpPr>
        <p:cNvPr id="1" name=""/>
        <p:cNvGrpSpPr/>
        <p:nvPr/>
      </p:nvGrpSpPr>
      <p:grpSpPr bwMode="auto">
        <a:xfrm>
          <a:off x="0" y="0"/>
          <a:ext cx="0" cy="0"/>
          <a:chOff x="0" y="0"/>
          <a:chExt cx="0" cy="0"/>
        </a:xfrm>
      </p:grpSpPr>
      <p:sp>
        <p:nvSpPr>
          <p:cNvPr id="1274959142" name="Shape 0"/>
          <p:cNvSpPr/>
          <p:nvPr/>
        </p:nvSpPr>
        <p:spPr bwMode="auto">
          <a:xfrm>
            <a:off x="0" y="0"/>
            <a:ext cx="14630400" cy="8229600"/>
          </a:xfrm>
          <a:prstGeom prst="rect">
            <a:avLst/>
          </a:prstGeom>
          <a:solidFill>
            <a:srgbClr val="F6F4F4"/>
          </a:solidFill>
          <a:ln/>
        </p:spPr>
      </p:sp>
      <p:sp>
        <p:nvSpPr>
          <p:cNvPr id="358639296" name="Shape 1"/>
          <p:cNvSpPr/>
          <p:nvPr/>
        </p:nvSpPr>
        <p:spPr bwMode="auto">
          <a:xfrm>
            <a:off x="0" y="0"/>
            <a:ext cx="14630400" cy="8229600"/>
          </a:xfrm>
          <a:prstGeom prst="rect">
            <a:avLst/>
          </a:prstGeom>
          <a:solidFill>
            <a:srgbClr val="FFFFFF"/>
          </a:solidFill>
          <a:ln/>
        </p:spPr>
      </p:sp>
      <p:pic>
        <p:nvPicPr>
          <p:cNvPr id="120678911" name="Image 0" descr="preencoded.png">
            <a:hlinkClick r:id="rId2" tooltip=""/>
          </p:cNvPr>
          <p:cNvPicPr>
            <a:picLocks noChangeAspect="1"/>
          </p:cNvPicPr>
          <p:nvPr/>
        </p:nvPicPr>
        <p:blipFill rotWithShape="1">
          <a:blip r:embed="rId3"/>
          <a:stretch/>
        </p:blipFill>
        <p:spPr bwMode="auto">
          <a:xfrm>
            <a:off x="12839214" y="7749539"/>
            <a:ext cx="1722604"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Slide 3 master">
    <p:spTree>
      <p:nvGrpSpPr>
        <p:cNvPr id="1" name=""/>
        <p:cNvGrpSpPr/>
        <p:nvPr/>
      </p:nvGrpSpPr>
      <p:grpSpPr bwMode="auto">
        <a:xfrm>
          <a:off x="0" y="0"/>
          <a:ext cx="0" cy="0"/>
          <a:chOff x="0" y="0"/>
          <a:chExt cx="0" cy="0"/>
        </a:xfrm>
      </p:grpSpPr>
      <p:sp>
        <p:nvSpPr>
          <p:cNvPr id="521412414" name="Shape 0"/>
          <p:cNvSpPr/>
          <p:nvPr/>
        </p:nvSpPr>
        <p:spPr bwMode="auto">
          <a:xfrm>
            <a:off x="0" y="0"/>
            <a:ext cx="14630400" cy="8229600"/>
          </a:xfrm>
          <a:prstGeom prst="rect">
            <a:avLst/>
          </a:prstGeom>
          <a:solidFill>
            <a:srgbClr val="F6F4F4"/>
          </a:solidFill>
          <a:ln/>
        </p:spPr>
      </p:sp>
      <p:sp>
        <p:nvSpPr>
          <p:cNvPr id="2128333261" name="Shape 1"/>
          <p:cNvSpPr/>
          <p:nvPr/>
        </p:nvSpPr>
        <p:spPr bwMode="auto">
          <a:xfrm>
            <a:off x="0" y="0"/>
            <a:ext cx="14630400" cy="8229600"/>
          </a:xfrm>
          <a:prstGeom prst="rect">
            <a:avLst/>
          </a:prstGeom>
          <a:solidFill>
            <a:srgbClr val="FFFFFF"/>
          </a:solidFill>
          <a:ln/>
        </p:spPr>
      </p:sp>
      <p:pic>
        <p:nvPicPr>
          <p:cNvPr id="2048067387" name="Image 0" descr="preencoded.png">
            <a:hlinkClick r:id="rId2" tooltip=""/>
          </p:cNvPr>
          <p:cNvPicPr>
            <a:picLocks noChangeAspect="1"/>
          </p:cNvPicPr>
          <p:nvPr/>
        </p:nvPicPr>
        <p:blipFill rotWithShape="1">
          <a:blip r:embed="rId3"/>
          <a:stretch/>
        </p:blipFill>
        <p:spPr bwMode="auto">
          <a:xfrm>
            <a:off x="12839214" y="7749539"/>
            <a:ext cx="1722604"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Slide 4 master">
    <p:spTree>
      <p:nvGrpSpPr>
        <p:cNvPr id="1" name=""/>
        <p:cNvGrpSpPr/>
        <p:nvPr/>
      </p:nvGrpSpPr>
      <p:grpSpPr bwMode="auto">
        <a:xfrm>
          <a:off x="0" y="0"/>
          <a:ext cx="0" cy="0"/>
          <a:chOff x="0" y="0"/>
          <a:chExt cx="0" cy="0"/>
        </a:xfrm>
      </p:grpSpPr>
      <p:sp>
        <p:nvSpPr>
          <p:cNvPr id="1693650727" name="Shape 0"/>
          <p:cNvSpPr/>
          <p:nvPr/>
        </p:nvSpPr>
        <p:spPr bwMode="auto">
          <a:xfrm>
            <a:off x="0" y="0"/>
            <a:ext cx="14630400" cy="8229600"/>
          </a:xfrm>
          <a:prstGeom prst="rect">
            <a:avLst/>
          </a:prstGeom>
          <a:solidFill>
            <a:srgbClr val="F6F4F4"/>
          </a:solidFill>
          <a:ln/>
        </p:spPr>
      </p:sp>
      <p:sp>
        <p:nvSpPr>
          <p:cNvPr id="1144144389" name="Shape 1"/>
          <p:cNvSpPr/>
          <p:nvPr/>
        </p:nvSpPr>
        <p:spPr bwMode="auto">
          <a:xfrm>
            <a:off x="0" y="0"/>
            <a:ext cx="14630400" cy="8229600"/>
          </a:xfrm>
          <a:prstGeom prst="rect">
            <a:avLst/>
          </a:prstGeom>
          <a:solidFill>
            <a:srgbClr val="FFFFFF"/>
          </a:solidFill>
          <a:ln/>
        </p:spPr>
      </p:sp>
      <p:pic>
        <p:nvPicPr>
          <p:cNvPr id="178267138" name="Image 0" descr="preencoded.png">
            <a:hlinkClick r:id="rId2" tooltip=""/>
          </p:cNvPr>
          <p:cNvPicPr>
            <a:picLocks noChangeAspect="1"/>
          </p:cNvPicPr>
          <p:nvPr/>
        </p:nvPicPr>
        <p:blipFill rotWithShape="1">
          <a:blip r:embed="rId3"/>
          <a:stretch/>
        </p:blipFill>
        <p:spPr bwMode="auto">
          <a:xfrm>
            <a:off x="12839214" y="7749539"/>
            <a:ext cx="1722604"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Slide 5 master">
    <p:spTree>
      <p:nvGrpSpPr>
        <p:cNvPr id="1" name=""/>
        <p:cNvGrpSpPr/>
        <p:nvPr/>
      </p:nvGrpSpPr>
      <p:grpSpPr bwMode="auto">
        <a:xfrm>
          <a:off x="0" y="0"/>
          <a:ext cx="0" cy="0"/>
          <a:chOff x="0" y="0"/>
          <a:chExt cx="0" cy="0"/>
        </a:xfrm>
      </p:grpSpPr>
      <p:sp>
        <p:nvSpPr>
          <p:cNvPr id="808159367" name="Shape 0"/>
          <p:cNvSpPr/>
          <p:nvPr/>
        </p:nvSpPr>
        <p:spPr bwMode="auto">
          <a:xfrm>
            <a:off x="0" y="0"/>
            <a:ext cx="14630400" cy="8229600"/>
          </a:xfrm>
          <a:prstGeom prst="rect">
            <a:avLst/>
          </a:prstGeom>
          <a:solidFill>
            <a:srgbClr val="F6F4F4"/>
          </a:solidFill>
          <a:ln/>
        </p:spPr>
      </p:sp>
      <p:sp>
        <p:nvSpPr>
          <p:cNvPr id="749974889" name="Shape 1"/>
          <p:cNvSpPr/>
          <p:nvPr/>
        </p:nvSpPr>
        <p:spPr bwMode="auto">
          <a:xfrm>
            <a:off x="0" y="0"/>
            <a:ext cx="14630400" cy="8229600"/>
          </a:xfrm>
          <a:prstGeom prst="rect">
            <a:avLst/>
          </a:prstGeom>
          <a:solidFill>
            <a:srgbClr val="FFFFFF"/>
          </a:solidFill>
          <a:ln/>
        </p:spPr>
      </p:sp>
      <p:pic>
        <p:nvPicPr>
          <p:cNvPr id="686145684" name="Image 0" descr="preencoded.png">
            <a:hlinkClick r:id="rId2" tooltip=""/>
          </p:cNvPr>
          <p:cNvPicPr>
            <a:picLocks noChangeAspect="1"/>
          </p:cNvPicPr>
          <p:nvPr/>
        </p:nvPicPr>
        <p:blipFill rotWithShape="1">
          <a:blip r:embed="rId3"/>
          <a:stretch/>
        </p:blipFill>
        <p:spPr bwMode="auto">
          <a:xfrm>
            <a:off x="12839214" y="7749539"/>
            <a:ext cx="1722604"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Slide 6 master">
    <p:spTree>
      <p:nvGrpSpPr>
        <p:cNvPr id="1" name=""/>
        <p:cNvGrpSpPr/>
        <p:nvPr/>
      </p:nvGrpSpPr>
      <p:grpSpPr bwMode="auto">
        <a:xfrm>
          <a:off x="0" y="0"/>
          <a:ext cx="0" cy="0"/>
          <a:chOff x="0" y="0"/>
          <a:chExt cx="0" cy="0"/>
        </a:xfrm>
      </p:grpSpPr>
      <p:sp>
        <p:nvSpPr>
          <p:cNvPr id="2107633569" name="Shape 0"/>
          <p:cNvSpPr/>
          <p:nvPr/>
        </p:nvSpPr>
        <p:spPr bwMode="auto">
          <a:xfrm>
            <a:off x="0" y="0"/>
            <a:ext cx="14630400" cy="8229600"/>
          </a:xfrm>
          <a:prstGeom prst="rect">
            <a:avLst/>
          </a:prstGeom>
          <a:solidFill>
            <a:srgbClr val="F6F4F4"/>
          </a:solidFill>
          <a:ln/>
        </p:spPr>
      </p:sp>
      <p:sp>
        <p:nvSpPr>
          <p:cNvPr id="2109914046" name="Shape 1"/>
          <p:cNvSpPr/>
          <p:nvPr/>
        </p:nvSpPr>
        <p:spPr bwMode="auto">
          <a:xfrm>
            <a:off x="0" y="0"/>
            <a:ext cx="14630400" cy="8229600"/>
          </a:xfrm>
          <a:prstGeom prst="rect">
            <a:avLst/>
          </a:prstGeom>
          <a:solidFill>
            <a:srgbClr val="FFFFFF"/>
          </a:solidFill>
          <a:ln/>
        </p:spPr>
      </p:sp>
      <p:pic>
        <p:nvPicPr>
          <p:cNvPr id="1289990887" name="Image 0" descr="preencoded.png">
            <a:hlinkClick r:id="rId2" tooltip=""/>
          </p:cNvPr>
          <p:cNvPicPr>
            <a:picLocks noChangeAspect="1"/>
          </p:cNvPicPr>
          <p:nvPr/>
        </p:nvPicPr>
        <p:blipFill rotWithShape="1">
          <a:blip r:embed="rId3"/>
          <a:stretch/>
        </p:blipFill>
        <p:spPr bwMode="auto">
          <a:xfrm>
            <a:off x="12839214" y="7749539"/>
            <a:ext cx="1722604"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Slide 7 master">
    <p:spTree>
      <p:nvGrpSpPr>
        <p:cNvPr id="1" name=""/>
        <p:cNvGrpSpPr/>
        <p:nvPr/>
      </p:nvGrpSpPr>
      <p:grpSpPr bwMode="auto">
        <a:xfrm>
          <a:off x="0" y="0"/>
          <a:ext cx="0" cy="0"/>
          <a:chOff x="0" y="0"/>
          <a:chExt cx="0" cy="0"/>
        </a:xfrm>
      </p:grpSpPr>
      <p:sp>
        <p:nvSpPr>
          <p:cNvPr id="1532009675" name="Shape 0"/>
          <p:cNvSpPr/>
          <p:nvPr/>
        </p:nvSpPr>
        <p:spPr bwMode="auto">
          <a:xfrm>
            <a:off x="0" y="0"/>
            <a:ext cx="14630400" cy="8229600"/>
          </a:xfrm>
          <a:prstGeom prst="rect">
            <a:avLst/>
          </a:prstGeom>
          <a:solidFill>
            <a:srgbClr val="F6F4F4"/>
          </a:solidFill>
          <a:ln/>
        </p:spPr>
      </p:sp>
      <p:sp>
        <p:nvSpPr>
          <p:cNvPr id="1789805477" name="Shape 1"/>
          <p:cNvSpPr/>
          <p:nvPr/>
        </p:nvSpPr>
        <p:spPr bwMode="auto">
          <a:xfrm>
            <a:off x="0" y="0"/>
            <a:ext cx="14630400" cy="8229600"/>
          </a:xfrm>
          <a:prstGeom prst="rect">
            <a:avLst/>
          </a:prstGeom>
          <a:solidFill>
            <a:srgbClr val="FFFFFF"/>
          </a:solidFill>
          <a:ln/>
        </p:spPr>
      </p:sp>
      <p:pic>
        <p:nvPicPr>
          <p:cNvPr id="1772697330" name="Image 0" descr="preencoded.png">
            <a:hlinkClick r:id="rId2" tooltip=""/>
          </p:cNvPr>
          <p:cNvPicPr>
            <a:picLocks noChangeAspect="1"/>
          </p:cNvPicPr>
          <p:nvPr/>
        </p:nvPicPr>
        <p:blipFill rotWithShape="1">
          <a:blip r:embed="rId3"/>
          <a:stretch/>
        </p:blipFill>
        <p:spPr bwMode="auto">
          <a:xfrm>
            <a:off x="12839214" y="7749539"/>
            <a:ext cx="1722604"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Slide 8 master">
    <p:spTree>
      <p:nvGrpSpPr>
        <p:cNvPr id="1" name=""/>
        <p:cNvGrpSpPr/>
        <p:nvPr/>
      </p:nvGrpSpPr>
      <p:grpSpPr bwMode="auto">
        <a:xfrm>
          <a:off x="0" y="0"/>
          <a:ext cx="0" cy="0"/>
          <a:chOff x="0" y="0"/>
          <a:chExt cx="0" cy="0"/>
        </a:xfrm>
      </p:grpSpPr>
      <p:sp>
        <p:nvSpPr>
          <p:cNvPr id="748108628" name="Shape 0"/>
          <p:cNvSpPr/>
          <p:nvPr/>
        </p:nvSpPr>
        <p:spPr bwMode="auto">
          <a:xfrm>
            <a:off x="0" y="0"/>
            <a:ext cx="14630400" cy="8229600"/>
          </a:xfrm>
          <a:prstGeom prst="rect">
            <a:avLst/>
          </a:prstGeom>
          <a:solidFill>
            <a:srgbClr val="F6F4F4"/>
          </a:solidFill>
          <a:ln/>
        </p:spPr>
      </p:sp>
      <p:sp>
        <p:nvSpPr>
          <p:cNvPr id="1715042227" name="Shape 1"/>
          <p:cNvSpPr/>
          <p:nvPr/>
        </p:nvSpPr>
        <p:spPr bwMode="auto">
          <a:xfrm>
            <a:off x="0" y="0"/>
            <a:ext cx="14630400" cy="8229600"/>
          </a:xfrm>
          <a:prstGeom prst="rect">
            <a:avLst/>
          </a:prstGeom>
          <a:solidFill>
            <a:srgbClr val="FFFFFF"/>
          </a:solidFill>
          <a:ln/>
        </p:spPr>
      </p:sp>
      <p:pic>
        <p:nvPicPr>
          <p:cNvPr id="363513822" name="Image 0" descr="preencoded.png">
            <a:hlinkClick r:id="rId2" tooltip=""/>
          </p:cNvPr>
          <p:cNvPicPr>
            <a:picLocks noChangeAspect="1"/>
          </p:cNvPicPr>
          <p:nvPr/>
        </p:nvPicPr>
        <p:blipFill rotWithShape="1">
          <a:blip r:embed="rId3"/>
          <a:stretch/>
        </p:blipFill>
        <p:spPr bwMode="auto">
          <a:xfrm>
            <a:off x="12839214" y="7749539"/>
            <a:ext cx="1722604" cy="411480"/>
          </a:xfrm>
          <a:prstGeom prst="rect">
            <a:avLst/>
          </a:prstGeom>
        </p:spPr>
      </p:pic>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spTree>
      <p:nvGrpSpPr>
        <p:cNvPr id="1" name=""/>
        <p:cNvGrpSpPr/>
        <p:nvPr/>
      </p:nvGrpSpPr>
      <p:grpSpPr bwMode="auto">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lvl1pPr algn="ctr" defTabSz="914400" rtl="0">
        <a:spcBef>
          <a:spcPts val="0"/>
        </a:spcBef>
        <a:buNone/>
        <a:defRPr sz="4400">
          <a:solidFill>
            <a:schemeClr val="tx1"/>
          </a:solidFill>
          <a:latin typeface="+mj-lt"/>
          <a:ea typeface="+mj-ea"/>
          <a:cs typeface="+mj-cs"/>
        </a:defRPr>
      </a:lvl1pPr>
    </p:titleStyle>
    <p:bodyStyle>
      <a:lvl1pPr marL="342900" indent="-342900" algn="l" defTabSz="914400" rtl="0">
        <a:spcBef>
          <a:spcPts val="0"/>
        </a:spcBef>
        <a:buFont typeface="Arial"/>
        <a:buChar char="•"/>
        <a:defRPr sz="3200">
          <a:solidFill>
            <a:schemeClr val="tx1"/>
          </a:solidFill>
          <a:latin typeface="+mn-lt"/>
          <a:ea typeface="+mn-ea"/>
          <a:cs typeface="+mn-cs"/>
        </a:defRPr>
      </a:lvl1pPr>
      <a:lvl2pPr marL="742950" indent="-285750" algn="l" defTabSz="914400" rtl="0">
        <a:spcBef>
          <a:spcPts val="0"/>
        </a:spcBef>
        <a:buFont typeface="Arial"/>
        <a:buChar char="–"/>
        <a:defRPr sz="2800">
          <a:solidFill>
            <a:schemeClr val="tx1"/>
          </a:solidFill>
          <a:latin typeface="+mn-lt"/>
          <a:ea typeface="+mn-ea"/>
          <a:cs typeface="+mn-cs"/>
        </a:defRPr>
      </a:lvl2pPr>
      <a:lvl3pPr marL="1143000" indent="-228600" algn="l" defTabSz="914400" rtl="0">
        <a:spcBef>
          <a:spcPts val="0"/>
        </a:spcBef>
        <a:buFont typeface="Arial"/>
        <a:buChar char="•"/>
        <a:defRPr sz="2400">
          <a:solidFill>
            <a:schemeClr val="tx1"/>
          </a:solidFill>
          <a:latin typeface="+mn-lt"/>
          <a:ea typeface="+mn-ea"/>
          <a:cs typeface="+mn-cs"/>
        </a:defRPr>
      </a:lvl3pPr>
      <a:lvl4pPr marL="1600200" indent="-228600" algn="l" defTabSz="914400" rtl="0">
        <a:spcBef>
          <a:spcPts val="0"/>
        </a:spcBef>
        <a:buFont typeface="Arial"/>
        <a:buChar char="–"/>
        <a:defRPr sz="2000">
          <a:solidFill>
            <a:schemeClr val="tx1"/>
          </a:solidFill>
          <a:latin typeface="+mn-lt"/>
          <a:ea typeface="+mn-ea"/>
          <a:cs typeface="+mn-cs"/>
        </a:defRPr>
      </a:lvl4pPr>
      <a:lvl5pPr marL="2057400" indent="-228600" algn="l" defTabSz="914400" rtl="0">
        <a:spcBef>
          <a:spcPts val="0"/>
        </a:spcBef>
        <a:buFont typeface="Arial"/>
        <a:buChar char="»"/>
        <a:defRPr sz="2000">
          <a:solidFill>
            <a:schemeClr val="tx1"/>
          </a:solidFill>
          <a:latin typeface="+mn-lt"/>
          <a:ea typeface="+mn-ea"/>
          <a:cs typeface="+mn-cs"/>
        </a:defRPr>
      </a:lvl5pPr>
      <a:lvl6pPr marL="2514600" indent="-228600" algn="l" defTabSz="914400" rtl="0">
        <a:spcBef>
          <a:spcPts val="0"/>
        </a:spcBef>
        <a:buFont typeface="Arial"/>
        <a:buChar char="•"/>
        <a:defRPr sz="2000">
          <a:solidFill>
            <a:schemeClr val="tx1"/>
          </a:solidFill>
          <a:latin typeface="+mn-lt"/>
          <a:ea typeface="+mn-ea"/>
          <a:cs typeface="+mn-cs"/>
        </a:defRPr>
      </a:lvl6pPr>
      <a:lvl7pPr marL="2971800" indent="-228600" algn="l" defTabSz="914400" rtl="0">
        <a:spcBef>
          <a:spcPts val="0"/>
        </a:spcBef>
        <a:buFont typeface="Arial"/>
        <a:buChar char="•"/>
        <a:defRPr sz="2000">
          <a:solidFill>
            <a:schemeClr val="tx1"/>
          </a:solidFill>
          <a:latin typeface="+mn-lt"/>
          <a:ea typeface="+mn-ea"/>
          <a:cs typeface="+mn-cs"/>
        </a:defRPr>
      </a:lvl7pPr>
      <a:lvl8pPr marL="3429000" indent="-228600" algn="l" defTabSz="914400" rtl="0">
        <a:spcBef>
          <a:spcPts val="0"/>
        </a:spcBef>
        <a:buFont typeface="Arial"/>
        <a:buChar char="•"/>
        <a:defRPr sz="2000">
          <a:solidFill>
            <a:schemeClr val="tx1"/>
          </a:solidFill>
          <a:latin typeface="+mn-lt"/>
          <a:ea typeface="+mn-ea"/>
          <a:cs typeface="+mn-cs"/>
        </a:defRPr>
      </a:lvl8pPr>
      <a:lvl9pPr marL="3886200" indent="-228600" algn="l" defTabSz="914400" rtl="0">
        <a:spcBef>
          <a:spcPts val="0"/>
        </a:spcBef>
        <a:buFont typeface="Arial"/>
        <a:buChar char="•"/>
        <a:defRPr sz="2000">
          <a:solidFill>
            <a:schemeClr val="tx1"/>
          </a:solidFill>
          <a:latin typeface="+mn-lt"/>
          <a:ea typeface="+mn-ea"/>
          <a:cs typeface="+mn-cs"/>
        </a:defRPr>
      </a:lvl9pPr>
    </p:bodyStyle>
    <p:otherStyle>
      <a:defPPr>
        <a:defRPr lang="en-US"/>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3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media12.svg"/><Relationship Id="rId5" Type="http://schemas.openxmlformats.org/officeDocument/2006/relationships/image" Target="../media/image34.png"/><Relationship Id="rId6" Type="http://schemas.openxmlformats.org/officeDocument/2006/relationships/image" Target="../media/media13.svg"/><Relationship Id="rId7" Type="http://schemas.openxmlformats.org/officeDocument/2006/relationships/image" Target="../media/image35.png"/><Relationship Id="rId8" Type="http://schemas.openxmlformats.org/officeDocument/2006/relationships/image" Target="../media/media14.svg"/><Relationship Id="rId9" Type="http://schemas.openxmlformats.org/officeDocument/2006/relationships/image" Target="../media/image36.png"/><Relationship Id="rId10" Type="http://schemas.openxmlformats.org/officeDocument/2006/relationships/image" Target="../media/media15.svg"/><Relationship Id="rId11" Type="http://schemas.openxmlformats.org/officeDocument/2006/relationships/image" Target="../media/image37.png"/><Relationship Id="rId12" Type="http://schemas.openxmlformats.org/officeDocument/2006/relationships/image" Target="../media/media16.svg"/><Relationship Id="rId13" Type="http://schemas.openxmlformats.org/officeDocument/2006/relationships/image" Target="../media/image38.png"/><Relationship Id="rId14" Type="http://schemas.openxmlformats.org/officeDocument/2006/relationships/image" Target="../media/media17.sv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media18.svg"/><Relationship Id="rId5" Type="http://schemas.openxmlformats.org/officeDocument/2006/relationships/image" Target="../media/image40.png"/><Relationship Id="rId6" Type="http://schemas.openxmlformats.org/officeDocument/2006/relationships/image" Target="../media/media19.svg"/><Relationship Id="rId7" Type="http://schemas.openxmlformats.org/officeDocument/2006/relationships/image" Target="../media/image41.png"/><Relationship Id="rId8" Type="http://schemas.openxmlformats.org/officeDocument/2006/relationships/image" Target="../media/media20.svg"/><Relationship Id="rId9" Type="http://schemas.openxmlformats.org/officeDocument/2006/relationships/image" Target="../media/image42.png"/><Relationship Id="rId10" Type="http://schemas.openxmlformats.org/officeDocument/2006/relationships/image" Target="../media/media21.sv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media22.svg"/><Relationship Id="rId5" Type="http://schemas.openxmlformats.org/officeDocument/2006/relationships/image" Target="../media/image44.png"/><Relationship Id="rId6" Type="http://schemas.openxmlformats.org/officeDocument/2006/relationships/image" Target="../media/media23.svg"/><Relationship Id="rId7" Type="http://schemas.openxmlformats.org/officeDocument/2006/relationships/image" Target="../media/image45.png"/><Relationship Id="rId8" Type="http://schemas.openxmlformats.org/officeDocument/2006/relationships/image" Target="../media/media24.svg"/><Relationship Id="rId9" Type="http://schemas.openxmlformats.org/officeDocument/2006/relationships/image" Target="../media/image46.png"/><Relationship Id="rId10" Type="http://schemas.openxmlformats.org/officeDocument/2006/relationships/image" Target="../media/media25.svg"/><Relationship Id="rId11" Type="http://schemas.openxmlformats.org/officeDocument/2006/relationships/image" Target="../media/image47.png"/><Relationship Id="rId12" Type="http://schemas.openxmlformats.org/officeDocument/2006/relationships/image" Target="../media/media26.sv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48.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media1.svg"/><Relationship Id="rId5" Type="http://schemas.openxmlformats.org/officeDocument/2006/relationships/image" Target="../media/image20.png"/><Relationship Id="rId6" Type="http://schemas.openxmlformats.org/officeDocument/2006/relationships/image" Target="../media/media2.svg"/><Relationship Id="rId7" Type="http://schemas.openxmlformats.org/officeDocument/2006/relationships/image" Target="../media/image21.png"/><Relationship Id="rId8" Type="http://schemas.openxmlformats.org/officeDocument/2006/relationships/image" Target="../media/media3.sv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media4.svg"/><Relationship Id="rId5" Type="http://schemas.openxmlformats.org/officeDocument/2006/relationships/image" Target="../media/image23.png"/><Relationship Id="rId6" Type="http://schemas.openxmlformats.org/officeDocument/2006/relationships/image" Target="../media/media5.svg"/><Relationship Id="rId7" Type="http://schemas.openxmlformats.org/officeDocument/2006/relationships/image" Target="../media/image24.png"/><Relationship Id="rId8" Type="http://schemas.openxmlformats.org/officeDocument/2006/relationships/image" Target="../media/media6.svg"/><Relationship Id="rId9" Type="http://schemas.openxmlformats.org/officeDocument/2006/relationships/image" Target="../media/image25.png"/><Relationship Id="rId10" Type="http://schemas.openxmlformats.org/officeDocument/2006/relationships/image" Target="../media/media7.sv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media8.svg"/><Relationship Id="rId5" Type="http://schemas.openxmlformats.org/officeDocument/2006/relationships/image" Target="../media/image28.png"/><Relationship Id="rId6" Type="http://schemas.openxmlformats.org/officeDocument/2006/relationships/image" Target="../media/media9.svg"/><Relationship Id="rId7" Type="http://schemas.openxmlformats.org/officeDocument/2006/relationships/image" Target="../media/image29.png"/><Relationship Id="rId8" Type="http://schemas.openxmlformats.org/officeDocument/2006/relationships/image" Target="../media/media10.svg"/><Relationship Id="rId9" Type="http://schemas.openxmlformats.org/officeDocument/2006/relationships/image" Target="../media/image30.png"/><Relationship Id="rId10" Type="http://schemas.openxmlformats.org/officeDocument/2006/relationships/image" Target="../media/media11.sv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 1">
    <p:spTree>
      <p:nvGrpSpPr>
        <p:cNvPr id="1" name=""/>
        <p:cNvGrpSpPr/>
        <p:nvPr/>
      </p:nvGrpSpPr>
      <p:grpSpPr bwMode="auto">
        <a:xfrm>
          <a:off x="0" y="0"/>
          <a:ext cx="0" cy="0"/>
          <a:chOff x="0" y="0"/>
          <a:chExt cx="0" cy="0"/>
        </a:xfrm>
      </p:grpSpPr>
      <p:pic>
        <p:nvPicPr>
          <p:cNvPr id="1122200355" name="Image 0" descr="preencoded.png"/>
          <p:cNvPicPr>
            <a:picLocks noChangeAspect="1"/>
          </p:cNvPicPr>
          <p:nvPr/>
        </p:nvPicPr>
        <p:blipFill rotWithShape="1">
          <a:blip r:embed="rId3"/>
          <a:stretch/>
        </p:blipFill>
        <p:spPr bwMode="auto">
          <a:xfrm>
            <a:off x="9144000" y="0"/>
            <a:ext cx="5486400" cy="8229600"/>
          </a:xfrm>
          <a:prstGeom prst="rect">
            <a:avLst/>
          </a:prstGeom>
        </p:spPr>
      </p:pic>
      <p:sp>
        <p:nvSpPr>
          <p:cNvPr id="1254903693" name="Text 0"/>
          <p:cNvSpPr/>
          <p:nvPr/>
        </p:nvSpPr>
        <p:spPr bwMode="auto">
          <a:xfrm>
            <a:off x="793790" y="2751177"/>
            <a:ext cx="5670590" cy="708779"/>
          </a:xfrm>
          <a:prstGeom prst="rect">
            <a:avLst/>
          </a:prstGeom>
          <a:noFill/>
          <a:ln/>
        </p:spPr>
        <p:txBody>
          <a:bodyPr wrap="none" lIns="0" tIns="0" rIns="0" bIns="0" rtlCol="0" anchor="t"/>
          <a:lstStyle/>
          <a:p>
            <a:pPr marL="0" indent="0" algn="l">
              <a:lnSpc>
                <a:spcPts val="5550"/>
              </a:lnSpc>
              <a:buNone/>
              <a:defRPr/>
            </a:pPr>
            <a:r>
              <a:rPr lang="en-US" sz="4450" b="1">
                <a:solidFill>
                  <a:srgbClr val="000000"/>
                </a:solidFill>
                <a:latin typeface="Inter Bold"/>
                <a:ea typeface="Inter Bold"/>
                <a:cs typeface="Inter Bold"/>
              </a:rPr>
              <a:t>The Web and HTTP</a:t>
            </a:r>
            <a:endParaRPr lang="en-US" sz="4450"/>
          </a:p>
        </p:txBody>
      </p:sp>
      <p:sp>
        <p:nvSpPr>
          <p:cNvPr id="1343006080" name="Text 1"/>
          <p:cNvSpPr/>
          <p:nvPr/>
        </p:nvSpPr>
        <p:spPr bwMode="auto">
          <a:xfrm>
            <a:off x="793790" y="3550682"/>
            <a:ext cx="7556421" cy="1133951"/>
          </a:xfrm>
          <a:prstGeom prst="rect">
            <a:avLst/>
          </a:prstGeom>
          <a:noFill/>
          <a:ln/>
        </p:spPr>
        <p:txBody>
          <a:bodyPr wrap="square" lIns="0" tIns="0" rIns="0" bIns="0" rtlCol="0" anchor="t"/>
          <a:lstStyle/>
          <a:p>
            <a:pPr marL="0" indent="0" algn="l">
              <a:lnSpc>
                <a:spcPts val="4450"/>
              </a:lnSpc>
              <a:buNone/>
              <a:defRPr/>
            </a:pPr>
            <a:r>
              <a:rPr lang="en-US" sz="3550" b="1">
                <a:solidFill>
                  <a:srgbClr val="000000"/>
                </a:solidFill>
                <a:latin typeface="Inter Bold"/>
                <a:ea typeface="Inter Bold"/>
                <a:cs typeface="Inter Bold"/>
              </a:rPr>
              <a:t>Understanding HTTP, HTTPS &amp; Network Behavior</a:t>
            </a:r>
            <a:endParaRPr lang="en-US" sz="3550"/>
          </a:p>
        </p:txBody>
      </p:sp>
      <p:sp>
        <p:nvSpPr>
          <p:cNvPr id="725079352" name="Text 2"/>
          <p:cNvSpPr/>
          <p:nvPr/>
        </p:nvSpPr>
        <p:spPr bwMode="auto">
          <a:xfrm>
            <a:off x="793790" y="5024795"/>
            <a:ext cx="7556421" cy="453509"/>
          </a:xfrm>
          <a:prstGeom prst="rect">
            <a:avLst/>
          </a:prstGeom>
          <a:noFill/>
          <a:ln/>
        </p:spPr>
        <p:txBody>
          <a:bodyPr wrap="none" lIns="0" tIns="0" rIns="0" bIns="0" rtlCol="0" anchor="t"/>
          <a:lstStyle/>
          <a:p>
            <a:pPr marL="0" indent="0" algn="l">
              <a:lnSpc>
                <a:spcPts val="3550"/>
              </a:lnSpc>
              <a:buNone/>
              <a:defRPr/>
            </a:pPr>
            <a:r>
              <a:rPr lang="en-US" sz="2200">
                <a:solidFill>
                  <a:srgbClr val="272525"/>
                </a:solidFill>
                <a:latin typeface="Inter"/>
                <a:ea typeface="Inter"/>
                <a:cs typeface="Inter"/>
              </a:rPr>
              <a:t>Presented by Sandipta Saha</a:t>
            </a:r>
            <a:endParaRPr lang="en-US" sz="2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 10">
    <p:spTree>
      <p:nvGrpSpPr>
        <p:cNvPr id="1" name=""/>
        <p:cNvGrpSpPr/>
        <p:nvPr/>
      </p:nvGrpSpPr>
      <p:grpSpPr bwMode="auto">
        <a:xfrm>
          <a:off x="0" y="0"/>
          <a:ext cx="0" cy="0"/>
          <a:chOff x="0" y="0"/>
          <a:chExt cx="0" cy="0"/>
        </a:xfrm>
      </p:grpSpPr>
      <p:pic>
        <p:nvPicPr>
          <p:cNvPr id="848078998" name="Image 0" descr="preencoded.png"/>
          <p:cNvPicPr>
            <a:picLocks noChangeAspect="1"/>
          </p:cNvPicPr>
          <p:nvPr/>
        </p:nvPicPr>
        <p:blipFill rotWithShape="1">
          <a:blip r:embed="rId3"/>
          <a:stretch/>
        </p:blipFill>
        <p:spPr bwMode="auto">
          <a:xfrm>
            <a:off x="9144000" y="0"/>
            <a:ext cx="5486400" cy="8229600"/>
          </a:xfrm>
          <a:prstGeom prst="rect">
            <a:avLst/>
          </a:prstGeom>
        </p:spPr>
      </p:pic>
      <p:sp>
        <p:nvSpPr>
          <p:cNvPr id="257467701" name="Text 0"/>
          <p:cNvSpPr/>
          <p:nvPr/>
        </p:nvSpPr>
        <p:spPr bwMode="auto">
          <a:xfrm>
            <a:off x="754737" y="677823"/>
            <a:ext cx="7634526" cy="1347788"/>
          </a:xfrm>
          <a:prstGeom prst="rect">
            <a:avLst/>
          </a:prstGeom>
          <a:noFill/>
          <a:ln/>
        </p:spPr>
        <p:txBody>
          <a:bodyPr wrap="square" lIns="0" tIns="0" rIns="0" bIns="0" rtlCol="0" anchor="t"/>
          <a:lstStyle/>
          <a:p>
            <a:pPr marL="0" indent="0" algn="l">
              <a:lnSpc>
                <a:spcPts val="5300"/>
              </a:lnSpc>
              <a:buNone/>
              <a:defRPr/>
            </a:pPr>
            <a:r>
              <a:rPr lang="en-US" sz="4200" b="1">
                <a:solidFill>
                  <a:srgbClr val="000000"/>
                </a:solidFill>
                <a:latin typeface="Inter Bold"/>
                <a:ea typeface="Inter Bold"/>
                <a:cs typeface="Inter Bold"/>
              </a:rPr>
              <a:t>Cookies in Action: A Simple Workflow</a:t>
            </a:r>
            <a:endParaRPr lang="en-US" sz="4200"/>
          </a:p>
        </p:txBody>
      </p:sp>
      <p:sp>
        <p:nvSpPr>
          <p:cNvPr id="118639163" name="Text 1"/>
          <p:cNvSpPr/>
          <p:nvPr/>
        </p:nvSpPr>
        <p:spPr bwMode="auto">
          <a:xfrm>
            <a:off x="754737" y="2348984"/>
            <a:ext cx="7634526" cy="1034772"/>
          </a:xfrm>
          <a:prstGeom prst="rect">
            <a:avLst/>
          </a:prstGeom>
          <a:noFill/>
          <a:ln/>
        </p:spPr>
        <p:txBody>
          <a:bodyPr wrap="square" lIns="0" tIns="0" rIns="0" bIns="0" rtlCol="0" anchor="t"/>
          <a:lstStyle/>
          <a:p>
            <a:pPr marL="0" indent="0" algn="l">
              <a:lnSpc>
                <a:spcPts val="2700"/>
              </a:lnSpc>
              <a:buNone/>
              <a:defRPr/>
            </a:pPr>
            <a:r>
              <a:rPr lang="en-US" sz="1650">
                <a:solidFill>
                  <a:srgbClr val="272525"/>
                </a:solidFill>
                <a:latin typeface="Inter"/>
                <a:ea typeface="Inter"/>
                <a:cs typeface="Inter"/>
              </a:rPr>
              <a:t>Cookies are small pieces of data that a server sends to the user's web browser, and the browser then stores it. It sends it back to the server with the next request.</a:t>
            </a:r>
            <a:endParaRPr lang="en-US" sz="1650"/>
          </a:p>
        </p:txBody>
      </p:sp>
      <p:pic>
        <p:nvPicPr>
          <p:cNvPr id="692945283" name="Image 1" descr="preencoded.png"/>
          <p:cNvPicPr>
            <a:picLocks noChangeAspect="1"/>
          </p:cNvPicPr>
          <p:nvPr/>
        </p:nvPicPr>
        <p:blipFill rotWithShape="1">
          <a:blip r:embed="rId4"/>
          <a:stretch/>
        </p:blipFill>
        <p:spPr bwMode="auto">
          <a:xfrm>
            <a:off x="754737" y="3626287"/>
            <a:ext cx="7634526" cy="2992993"/>
          </a:xfrm>
          <a:prstGeom prst="rect">
            <a:avLst/>
          </a:prstGeom>
        </p:spPr>
      </p:pic>
      <p:sp>
        <p:nvSpPr>
          <p:cNvPr id="480577077" name="Text 2"/>
          <p:cNvSpPr/>
          <p:nvPr/>
        </p:nvSpPr>
        <p:spPr bwMode="auto">
          <a:xfrm>
            <a:off x="937433" y="3773069"/>
            <a:ext cx="1397596" cy="449227"/>
          </a:xfrm>
          <a:prstGeom prst="rect">
            <a:avLst/>
          </a:prstGeom>
          <a:noFill/>
          <a:ln/>
        </p:spPr>
        <p:txBody>
          <a:bodyPr wrap="square" lIns="0" tIns="0" rIns="0" bIns="0" rtlCol="0" anchor="t"/>
          <a:lstStyle/>
          <a:p>
            <a:pPr marL="0" indent="0" algn="r">
              <a:lnSpc>
                <a:spcPts val="1650"/>
              </a:lnSpc>
              <a:buNone/>
              <a:defRPr/>
            </a:pPr>
            <a:r>
              <a:rPr lang="en-US" sz="1350" b="1">
                <a:solidFill>
                  <a:srgbClr val="000000"/>
                </a:solidFill>
                <a:latin typeface="Inter Bold"/>
                <a:ea typeface="Inter Bold"/>
                <a:cs typeface="Inter Bold"/>
              </a:rPr>
              <a:t>Browser Requests Page</a:t>
            </a:r>
            <a:endParaRPr lang="en-US" sz="1350"/>
          </a:p>
        </p:txBody>
      </p:sp>
      <p:sp>
        <p:nvSpPr>
          <p:cNvPr id="1450054846" name="Text 3"/>
          <p:cNvSpPr/>
          <p:nvPr/>
        </p:nvSpPr>
        <p:spPr bwMode="auto">
          <a:xfrm>
            <a:off x="6808833" y="3773069"/>
            <a:ext cx="1397597" cy="449227"/>
          </a:xfrm>
          <a:prstGeom prst="rect">
            <a:avLst/>
          </a:prstGeom>
          <a:noFill/>
          <a:ln/>
        </p:spPr>
        <p:txBody>
          <a:bodyPr wrap="square" lIns="0" tIns="0" rIns="0" bIns="0" rtlCol="0" anchor="t"/>
          <a:lstStyle/>
          <a:p>
            <a:pPr marL="0" indent="0" algn="l">
              <a:lnSpc>
                <a:spcPts val="1650"/>
              </a:lnSpc>
              <a:buNone/>
              <a:defRPr/>
            </a:pPr>
            <a:r>
              <a:rPr lang="en-US" sz="1350" b="1">
                <a:solidFill>
                  <a:srgbClr val="000000"/>
                </a:solidFill>
                <a:latin typeface="Inter Bold"/>
                <a:ea typeface="Inter Bold"/>
                <a:cs typeface="Inter Bold"/>
              </a:rPr>
              <a:t>Server Sends Set-Cookie</a:t>
            </a:r>
            <a:endParaRPr lang="en-US" sz="1350"/>
          </a:p>
        </p:txBody>
      </p:sp>
      <p:sp>
        <p:nvSpPr>
          <p:cNvPr id="1672514862" name="Text 4"/>
          <p:cNvSpPr/>
          <p:nvPr/>
        </p:nvSpPr>
        <p:spPr bwMode="auto">
          <a:xfrm>
            <a:off x="6808833" y="6023199"/>
            <a:ext cx="1397597" cy="449227"/>
          </a:xfrm>
          <a:prstGeom prst="rect">
            <a:avLst/>
          </a:prstGeom>
          <a:noFill/>
          <a:ln/>
        </p:spPr>
        <p:txBody>
          <a:bodyPr wrap="square" lIns="0" tIns="0" rIns="0" bIns="0" rtlCol="0" anchor="t"/>
          <a:lstStyle/>
          <a:p>
            <a:pPr marL="0" indent="0" algn="l">
              <a:lnSpc>
                <a:spcPts val="1650"/>
              </a:lnSpc>
              <a:buNone/>
              <a:defRPr/>
            </a:pPr>
            <a:r>
              <a:rPr lang="en-US" sz="1350" b="1">
                <a:solidFill>
                  <a:srgbClr val="000000"/>
                </a:solidFill>
                <a:latin typeface="Inter Bold"/>
                <a:ea typeface="Inter Bold"/>
                <a:cs typeface="Inter Bold"/>
              </a:rPr>
              <a:t>Browser Stores Cookie</a:t>
            </a:r>
            <a:endParaRPr lang="en-US" sz="1350"/>
          </a:p>
        </p:txBody>
      </p:sp>
      <p:sp>
        <p:nvSpPr>
          <p:cNvPr id="248491447" name="Text 5"/>
          <p:cNvSpPr/>
          <p:nvPr/>
        </p:nvSpPr>
        <p:spPr bwMode="auto">
          <a:xfrm>
            <a:off x="937433" y="6023199"/>
            <a:ext cx="1397596" cy="449227"/>
          </a:xfrm>
          <a:prstGeom prst="rect">
            <a:avLst/>
          </a:prstGeom>
          <a:noFill/>
          <a:ln/>
        </p:spPr>
        <p:txBody>
          <a:bodyPr wrap="square" lIns="0" tIns="0" rIns="0" bIns="0" rtlCol="0" anchor="t"/>
          <a:lstStyle/>
          <a:p>
            <a:pPr marL="0" indent="0" algn="r">
              <a:lnSpc>
                <a:spcPts val="1650"/>
              </a:lnSpc>
              <a:buNone/>
              <a:defRPr/>
            </a:pPr>
            <a:r>
              <a:rPr lang="en-US" sz="1350" b="1">
                <a:solidFill>
                  <a:srgbClr val="000000"/>
                </a:solidFill>
                <a:latin typeface="Inter Bold"/>
                <a:ea typeface="Inter Bold"/>
                <a:cs typeface="Inter Bold"/>
              </a:rPr>
              <a:t>Browser Sends Cookie Back</a:t>
            </a:r>
            <a:endParaRPr lang="en-US" sz="1350"/>
          </a:p>
        </p:txBody>
      </p:sp>
      <p:sp>
        <p:nvSpPr>
          <p:cNvPr id="477123967" name="Text 6"/>
          <p:cNvSpPr/>
          <p:nvPr/>
        </p:nvSpPr>
        <p:spPr bwMode="auto">
          <a:xfrm>
            <a:off x="754737" y="6861810"/>
            <a:ext cx="7634526" cy="689848"/>
          </a:xfrm>
          <a:prstGeom prst="rect">
            <a:avLst/>
          </a:prstGeom>
          <a:noFill/>
          <a:ln/>
        </p:spPr>
        <p:txBody>
          <a:bodyPr wrap="square" lIns="0" tIns="0" rIns="0" bIns="0" rtlCol="0" anchor="t"/>
          <a:lstStyle/>
          <a:p>
            <a:pPr marL="0" indent="0" algn="l">
              <a:lnSpc>
                <a:spcPts val="2700"/>
              </a:lnSpc>
              <a:buNone/>
              <a:defRPr/>
            </a:pPr>
            <a:r>
              <a:rPr lang="en-US" sz="1650">
                <a:solidFill>
                  <a:srgbClr val="272525"/>
                </a:solidFill>
                <a:latin typeface="Inter"/>
                <a:ea typeface="Inter"/>
                <a:cs typeface="Inter"/>
              </a:rPr>
              <a:t>This seamless exchange allows for features like remembering items in a shopping cart or keeping a user logged into a website, fundamentally </a:t>
            </a:r>
            <a:endParaRPr lang="en-US" sz="165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 11">
    <p:spTree>
      <p:nvGrpSpPr>
        <p:cNvPr id="1" name=""/>
        <p:cNvGrpSpPr/>
        <p:nvPr/>
      </p:nvGrpSpPr>
      <p:grpSpPr bwMode="auto">
        <a:xfrm>
          <a:off x="0" y="0"/>
          <a:ext cx="0" cy="0"/>
          <a:chOff x="0" y="0"/>
          <a:chExt cx="0" cy="0"/>
        </a:xfrm>
      </p:grpSpPr>
      <p:sp>
        <p:nvSpPr>
          <p:cNvPr id="1147212509" name="Text 0"/>
          <p:cNvSpPr/>
          <p:nvPr/>
        </p:nvSpPr>
        <p:spPr bwMode="auto">
          <a:xfrm>
            <a:off x="621983" y="488990"/>
            <a:ext cx="4876919" cy="555427"/>
          </a:xfrm>
          <a:prstGeom prst="rect">
            <a:avLst/>
          </a:prstGeom>
          <a:noFill/>
          <a:ln/>
        </p:spPr>
        <p:txBody>
          <a:bodyPr wrap="none" lIns="0" tIns="0" rIns="0" bIns="0" rtlCol="0" anchor="t"/>
          <a:lstStyle/>
          <a:p>
            <a:pPr marL="0" indent="0" algn="l">
              <a:lnSpc>
                <a:spcPts val="4350"/>
              </a:lnSpc>
              <a:buNone/>
              <a:defRPr/>
            </a:pPr>
            <a:r>
              <a:rPr lang="en-US" sz="3450" b="1">
                <a:solidFill>
                  <a:srgbClr val="000000"/>
                </a:solidFill>
                <a:latin typeface="Inter Bold"/>
                <a:ea typeface="Inter Bold"/>
                <a:cs typeface="Inter Bold"/>
              </a:rPr>
              <a:t>What is Web Caching?</a:t>
            </a:r>
            <a:endParaRPr lang="en-US" sz="3450"/>
          </a:p>
        </p:txBody>
      </p:sp>
      <p:sp>
        <p:nvSpPr>
          <p:cNvPr id="1155175638" name="Text 1"/>
          <p:cNvSpPr/>
          <p:nvPr/>
        </p:nvSpPr>
        <p:spPr bwMode="auto">
          <a:xfrm>
            <a:off x="621983" y="1399818"/>
            <a:ext cx="13386435" cy="568643"/>
          </a:xfrm>
          <a:prstGeom prst="rect">
            <a:avLst/>
          </a:prstGeom>
          <a:noFill/>
          <a:ln/>
        </p:spPr>
        <p:txBody>
          <a:bodyPr wrap="square" lIns="0" tIns="0" rIns="0" bIns="0" rtlCol="0" anchor="t"/>
          <a:lstStyle/>
          <a:p>
            <a:pPr marL="0" indent="0" algn="l">
              <a:lnSpc>
                <a:spcPts val="2200"/>
              </a:lnSpc>
              <a:buNone/>
              <a:defRPr/>
            </a:pPr>
            <a:r>
              <a:rPr lang="en-US" sz="1350">
                <a:solidFill>
                  <a:srgbClr val="272525"/>
                </a:solidFill>
                <a:latin typeface="Inter"/>
                <a:ea typeface="Inter"/>
                <a:cs typeface="Inter"/>
              </a:rPr>
              <a:t>Web caching involves storing copies of web content (like HTML pages, images, and CSS files) closer to the user. This strategy significantly improves load times and reduces network strain by serving resources from a local or intermediate storage rather than the original server every single time.</a:t>
            </a:r>
            <a:endParaRPr lang="en-US" sz="1350"/>
          </a:p>
        </p:txBody>
      </p:sp>
      <p:pic>
        <p:nvPicPr>
          <p:cNvPr id="256906886" name="Image 0" descr="preencoded.png"/>
          <p:cNvPicPr>
            <a:picLocks noChangeAspect="1"/>
          </p:cNvPicPr>
          <p:nvPr/>
        </p:nvPicPr>
        <p:blipFill rotWithShape="1">
          <a:blip r:embed="rId3">
            <a:extLst>
              <a:ext uri="{96DAC541-7B7A-43D3-8B79-37D633B846F1}">
                <asvg:svgBlip xmlns:asvg="http://schemas.microsoft.com/office/drawing/2016/SVG/main" r:embed="rId4"/>
              </a:ext>
            </a:extLst>
          </a:blip>
          <a:stretch/>
        </p:blipFill>
        <p:spPr bwMode="auto">
          <a:xfrm>
            <a:off x="621983" y="2168366"/>
            <a:ext cx="533043" cy="533043"/>
          </a:xfrm>
          <a:prstGeom prst="rect">
            <a:avLst/>
          </a:prstGeom>
        </p:spPr>
      </p:pic>
      <p:sp>
        <p:nvSpPr>
          <p:cNvPr id="891715941" name="Text 2"/>
          <p:cNvSpPr/>
          <p:nvPr/>
        </p:nvSpPr>
        <p:spPr bwMode="auto">
          <a:xfrm>
            <a:off x="621983" y="2923461"/>
            <a:ext cx="2221468" cy="277654"/>
          </a:xfrm>
          <a:prstGeom prst="rect">
            <a:avLst/>
          </a:prstGeom>
          <a:noFill/>
          <a:ln/>
        </p:spPr>
        <p:txBody>
          <a:bodyPr wrap="none" lIns="0" tIns="0" rIns="0" bIns="0" rtlCol="0" anchor="t"/>
          <a:lstStyle/>
          <a:p>
            <a:pPr marL="0" indent="0" algn="l">
              <a:lnSpc>
                <a:spcPts val="2150"/>
              </a:lnSpc>
              <a:buNone/>
              <a:defRPr/>
            </a:pPr>
            <a:r>
              <a:rPr lang="en-US" sz="1700" b="1">
                <a:solidFill>
                  <a:srgbClr val="272525"/>
                </a:solidFill>
                <a:latin typeface="Inter Bold"/>
                <a:ea typeface="Inter Bold"/>
                <a:cs typeface="Inter Bold"/>
              </a:rPr>
              <a:t>Browser Cache</a:t>
            </a:r>
            <a:endParaRPr lang="en-US" sz="1700"/>
          </a:p>
        </p:txBody>
      </p:sp>
      <p:sp>
        <p:nvSpPr>
          <p:cNvPr id="1713071728" name="Text 3"/>
          <p:cNvSpPr/>
          <p:nvPr/>
        </p:nvSpPr>
        <p:spPr bwMode="auto">
          <a:xfrm>
            <a:off x="621983" y="3307675"/>
            <a:ext cx="4314111" cy="852964"/>
          </a:xfrm>
          <a:prstGeom prst="rect">
            <a:avLst/>
          </a:prstGeom>
          <a:noFill/>
          <a:ln/>
        </p:spPr>
        <p:txBody>
          <a:bodyPr wrap="square" lIns="0" tIns="0" rIns="0" bIns="0" rtlCol="0" anchor="t"/>
          <a:lstStyle/>
          <a:p>
            <a:pPr marL="0" indent="0" algn="l">
              <a:lnSpc>
                <a:spcPts val="2200"/>
              </a:lnSpc>
              <a:buNone/>
              <a:defRPr/>
            </a:pPr>
            <a:r>
              <a:rPr lang="en-US" sz="1350">
                <a:solidFill>
                  <a:srgbClr val="272525"/>
                </a:solidFill>
                <a:latin typeface="Inter"/>
                <a:ea typeface="Inter"/>
                <a:cs typeface="Inter"/>
              </a:rPr>
              <a:t>Your web browser stores frequently accessed content locally on your device for quick retrieval on subsequent visits.</a:t>
            </a:r>
            <a:endParaRPr lang="en-US" sz="1350"/>
          </a:p>
        </p:txBody>
      </p:sp>
      <p:pic>
        <p:nvPicPr>
          <p:cNvPr id="1567647087" name="Image 1" descr="preencoded.png"/>
          <p:cNvPicPr>
            <a:picLocks noChangeAspect="1"/>
          </p:cNvPicPr>
          <p:nvPr/>
        </p:nvPicPr>
        <p:blipFill rotWithShape="1">
          <a:blip r:embed="rId5">
            <a:extLst>
              <a:ext uri="{96DAC541-7B7A-43D3-8B79-37D633B846F1}">
                <asvg:svgBlip xmlns:asvg="http://schemas.microsoft.com/office/drawing/2016/SVG/main" r:embed="rId6"/>
              </a:ext>
            </a:extLst>
          </a:blip>
          <a:stretch/>
        </p:blipFill>
        <p:spPr bwMode="auto">
          <a:xfrm>
            <a:off x="5158145" y="2168366"/>
            <a:ext cx="533043" cy="533043"/>
          </a:xfrm>
          <a:prstGeom prst="rect">
            <a:avLst/>
          </a:prstGeom>
        </p:spPr>
      </p:pic>
      <p:sp>
        <p:nvSpPr>
          <p:cNvPr id="1238053162" name="Text 4"/>
          <p:cNvSpPr/>
          <p:nvPr/>
        </p:nvSpPr>
        <p:spPr bwMode="auto">
          <a:xfrm>
            <a:off x="5158145" y="2923461"/>
            <a:ext cx="2221468" cy="277654"/>
          </a:xfrm>
          <a:prstGeom prst="rect">
            <a:avLst/>
          </a:prstGeom>
          <a:noFill/>
          <a:ln/>
        </p:spPr>
        <p:txBody>
          <a:bodyPr wrap="none" lIns="0" tIns="0" rIns="0" bIns="0" rtlCol="0" anchor="t"/>
          <a:lstStyle/>
          <a:p>
            <a:pPr marL="0" indent="0" algn="l">
              <a:lnSpc>
                <a:spcPts val="2150"/>
              </a:lnSpc>
              <a:buNone/>
              <a:defRPr/>
            </a:pPr>
            <a:r>
              <a:rPr lang="en-US" sz="1700" b="1">
                <a:solidFill>
                  <a:srgbClr val="272525"/>
                </a:solidFill>
                <a:latin typeface="Inter Bold"/>
                <a:ea typeface="Inter Bold"/>
                <a:cs typeface="Inter Bold"/>
              </a:rPr>
              <a:t>Proxy Cache</a:t>
            </a:r>
            <a:endParaRPr lang="en-US" sz="1700"/>
          </a:p>
        </p:txBody>
      </p:sp>
      <p:sp>
        <p:nvSpPr>
          <p:cNvPr id="569110518" name="Text 5"/>
          <p:cNvSpPr/>
          <p:nvPr/>
        </p:nvSpPr>
        <p:spPr bwMode="auto">
          <a:xfrm>
            <a:off x="5158145" y="3307675"/>
            <a:ext cx="4314111" cy="852964"/>
          </a:xfrm>
          <a:prstGeom prst="rect">
            <a:avLst/>
          </a:prstGeom>
          <a:noFill/>
          <a:ln/>
        </p:spPr>
        <p:txBody>
          <a:bodyPr wrap="square" lIns="0" tIns="0" rIns="0" bIns="0" rtlCol="0" anchor="t"/>
          <a:lstStyle/>
          <a:p>
            <a:pPr marL="0" indent="0" algn="l">
              <a:lnSpc>
                <a:spcPts val="2200"/>
              </a:lnSpc>
              <a:buNone/>
              <a:defRPr/>
            </a:pPr>
            <a:r>
              <a:rPr lang="en-US" sz="1350">
                <a:solidFill>
                  <a:srgbClr val="272525"/>
                </a:solidFill>
                <a:latin typeface="Inter"/>
                <a:ea typeface="Inter"/>
                <a:cs typeface="Inter"/>
              </a:rPr>
              <a:t>Intermediate servers (often managed by ISPs or corporations) store copies of content for multiple users, reducing external bandwidth use.</a:t>
            </a:r>
            <a:endParaRPr lang="en-US" sz="1350"/>
          </a:p>
        </p:txBody>
      </p:sp>
      <p:pic>
        <p:nvPicPr>
          <p:cNvPr id="565986805" name="Image 2" descr="preencoded.png"/>
          <p:cNvPicPr>
            <a:picLocks noChangeAspect="1"/>
          </p:cNvPicPr>
          <p:nvPr/>
        </p:nvPicPr>
        <p:blipFill rotWithShape="1">
          <a:blip r:embed="rId7">
            <a:extLst>
              <a:ext uri="{96DAC541-7B7A-43D3-8B79-37D633B846F1}">
                <asvg:svgBlip xmlns:asvg="http://schemas.microsoft.com/office/drawing/2016/SVG/main" r:embed="rId8"/>
              </a:ext>
            </a:extLst>
          </a:blip>
          <a:stretch/>
        </p:blipFill>
        <p:spPr bwMode="auto">
          <a:xfrm>
            <a:off x="9694307" y="2168366"/>
            <a:ext cx="533043" cy="533043"/>
          </a:xfrm>
          <a:prstGeom prst="rect">
            <a:avLst/>
          </a:prstGeom>
        </p:spPr>
      </p:pic>
      <p:sp>
        <p:nvSpPr>
          <p:cNvPr id="2048644360" name="Text 6"/>
          <p:cNvSpPr/>
          <p:nvPr/>
        </p:nvSpPr>
        <p:spPr bwMode="auto">
          <a:xfrm>
            <a:off x="9694307" y="2923461"/>
            <a:ext cx="2221468" cy="277654"/>
          </a:xfrm>
          <a:prstGeom prst="rect">
            <a:avLst/>
          </a:prstGeom>
          <a:noFill/>
          <a:ln/>
        </p:spPr>
        <p:txBody>
          <a:bodyPr wrap="none" lIns="0" tIns="0" rIns="0" bIns="0" rtlCol="0" anchor="t"/>
          <a:lstStyle/>
          <a:p>
            <a:pPr marL="0" indent="0" algn="l">
              <a:lnSpc>
                <a:spcPts val="2150"/>
              </a:lnSpc>
              <a:buNone/>
              <a:defRPr/>
            </a:pPr>
            <a:r>
              <a:rPr lang="en-US" sz="1700" b="1">
                <a:solidFill>
                  <a:srgbClr val="272525"/>
                </a:solidFill>
                <a:latin typeface="Inter Bold"/>
                <a:ea typeface="Inter Bold"/>
                <a:cs typeface="Inter Bold"/>
              </a:rPr>
              <a:t>CDN Cache</a:t>
            </a:r>
            <a:endParaRPr lang="en-US" sz="1700"/>
          </a:p>
        </p:txBody>
      </p:sp>
      <p:sp>
        <p:nvSpPr>
          <p:cNvPr id="1553574453" name="Text 7"/>
          <p:cNvSpPr/>
          <p:nvPr/>
        </p:nvSpPr>
        <p:spPr bwMode="auto">
          <a:xfrm>
            <a:off x="9694307" y="3307675"/>
            <a:ext cx="4314111" cy="1137285"/>
          </a:xfrm>
          <a:prstGeom prst="rect">
            <a:avLst/>
          </a:prstGeom>
          <a:noFill/>
          <a:ln/>
        </p:spPr>
        <p:txBody>
          <a:bodyPr wrap="square" lIns="0" tIns="0" rIns="0" bIns="0" rtlCol="0" anchor="t"/>
          <a:lstStyle/>
          <a:p>
            <a:pPr marL="0" indent="0" algn="l">
              <a:lnSpc>
                <a:spcPts val="2200"/>
              </a:lnSpc>
              <a:buNone/>
              <a:defRPr/>
            </a:pPr>
            <a:r>
              <a:rPr lang="en-US" sz="1350">
                <a:solidFill>
                  <a:srgbClr val="272525"/>
                </a:solidFill>
                <a:latin typeface="Inter"/>
                <a:ea typeface="Inter"/>
                <a:cs typeface="Inter"/>
              </a:rPr>
              <a:t>Content Delivery Networks distribute content across geographically dispersed servers, serving users from the nearest available location for optimal performance.</a:t>
            </a:r>
            <a:endParaRPr lang="en-US" sz="1350"/>
          </a:p>
        </p:txBody>
      </p:sp>
      <p:sp>
        <p:nvSpPr>
          <p:cNvPr id="1406411688" name="Text 8"/>
          <p:cNvSpPr/>
          <p:nvPr/>
        </p:nvSpPr>
        <p:spPr bwMode="auto">
          <a:xfrm>
            <a:off x="621983" y="4711422"/>
            <a:ext cx="4160282" cy="444222"/>
          </a:xfrm>
          <a:prstGeom prst="rect">
            <a:avLst/>
          </a:prstGeom>
          <a:noFill/>
          <a:ln/>
        </p:spPr>
        <p:txBody>
          <a:bodyPr wrap="none" lIns="0" tIns="0" rIns="0" bIns="0" rtlCol="0" anchor="t"/>
          <a:lstStyle/>
          <a:p>
            <a:pPr marL="0" indent="0" algn="l">
              <a:lnSpc>
                <a:spcPts val="3450"/>
              </a:lnSpc>
              <a:buNone/>
              <a:defRPr/>
            </a:pPr>
            <a:r>
              <a:rPr lang="en-US" sz="2750" b="1">
                <a:solidFill>
                  <a:srgbClr val="000000"/>
                </a:solidFill>
                <a:latin typeface="Inter Bold"/>
                <a:ea typeface="Inter Bold"/>
                <a:cs typeface="Inter Bold"/>
              </a:rPr>
              <a:t>Key Benefits of Caching</a:t>
            </a:r>
            <a:endParaRPr lang="en-US" sz="2750"/>
          </a:p>
        </p:txBody>
      </p:sp>
      <p:sp>
        <p:nvSpPr>
          <p:cNvPr id="1011066626" name="Shape 9"/>
          <p:cNvSpPr/>
          <p:nvPr/>
        </p:nvSpPr>
        <p:spPr bwMode="auto">
          <a:xfrm>
            <a:off x="621983" y="5422106"/>
            <a:ext cx="4343638" cy="2318385"/>
          </a:xfrm>
          <a:prstGeom prst="roundRect">
            <a:avLst>
              <a:gd name="adj" fmla="val 3220"/>
            </a:avLst>
          </a:prstGeom>
          <a:solidFill>
            <a:srgbClr val="DADBF1"/>
          </a:solidFill>
          <a:ln w="7620">
            <a:solidFill>
              <a:srgbClr val="C0C1D7"/>
            </a:solidFill>
            <a:prstDash val="solid"/>
          </a:ln>
        </p:spPr>
      </p:sp>
      <p:sp>
        <p:nvSpPr>
          <p:cNvPr id="1079379423" name="Shape 10"/>
          <p:cNvSpPr/>
          <p:nvPr/>
        </p:nvSpPr>
        <p:spPr bwMode="auto">
          <a:xfrm>
            <a:off x="807244" y="5607368"/>
            <a:ext cx="533043" cy="533043"/>
          </a:xfrm>
          <a:prstGeom prst="roundRect">
            <a:avLst>
              <a:gd name="adj" fmla="val 17152623"/>
            </a:avLst>
          </a:prstGeom>
          <a:solidFill>
            <a:srgbClr val="4950BC"/>
          </a:solidFill>
          <a:ln/>
        </p:spPr>
      </p:sp>
      <p:pic>
        <p:nvPicPr>
          <p:cNvPr id="1177541035" name="Image 3" descr="preencoded.png"/>
          <p:cNvPicPr>
            <a:picLocks noChangeAspect="1"/>
          </p:cNvPicPr>
          <p:nvPr/>
        </p:nvPicPr>
        <p:blipFill rotWithShape="1">
          <a:blip r:embed="rId9">
            <a:extLst>
              <a:ext uri="{96DAC541-7B7A-43D3-8B79-37D633B846F1}">
                <asvg:svgBlip xmlns:asvg="http://schemas.microsoft.com/office/drawing/2016/SVG/main" r:embed="rId10"/>
              </a:ext>
            </a:extLst>
          </a:blip>
          <a:stretch/>
        </p:blipFill>
        <p:spPr bwMode="auto">
          <a:xfrm>
            <a:off x="953810" y="5753814"/>
            <a:ext cx="239911" cy="239911"/>
          </a:xfrm>
          <a:prstGeom prst="rect">
            <a:avLst/>
          </a:prstGeom>
        </p:spPr>
      </p:pic>
      <p:sp>
        <p:nvSpPr>
          <p:cNvPr id="814581202" name="Text 11"/>
          <p:cNvSpPr/>
          <p:nvPr/>
        </p:nvSpPr>
        <p:spPr bwMode="auto">
          <a:xfrm>
            <a:off x="807244" y="6318052"/>
            <a:ext cx="2326124" cy="277654"/>
          </a:xfrm>
          <a:prstGeom prst="rect">
            <a:avLst/>
          </a:prstGeom>
          <a:noFill/>
          <a:ln/>
        </p:spPr>
        <p:txBody>
          <a:bodyPr wrap="none" lIns="0" tIns="0" rIns="0" bIns="0" rtlCol="0" anchor="t"/>
          <a:lstStyle/>
          <a:p>
            <a:pPr marL="0" indent="0" algn="l">
              <a:lnSpc>
                <a:spcPts val="2150"/>
              </a:lnSpc>
              <a:buNone/>
              <a:defRPr/>
            </a:pPr>
            <a:r>
              <a:rPr lang="en-US" sz="1700" b="1">
                <a:solidFill>
                  <a:srgbClr val="272525"/>
                </a:solidFill>
                <a:latin typeface="Inter Bold"/>
                <a:ea typeface="Inter Bold"/>
                <a:cs typeface="Inter Bold"/>
              </a:rPr>
              <a:t>Faster Loading Times</a:t>
            </a:r>
            <a:endParaRPr lang="en-US" sz="1700"/>
          </a:p>
        </p:txBody>
      </p:sp>
      <p:sp>
        <p:nvSpPr>
          <p:cNvPr id="1177262526" name="Text 12"/>
          <p:cNvSpPr/>
          <p:nvPr/>
        </p:nvSpPr>
        <p:spPr bwMode="auto">
          <a:xfrm>
            <a:off x="807244" y="6702266"/>
            <a:ext cx="3973116" cy="852964"/>
          </a:xfrm>
          <a:prstGeom prst="rect">
            <a:avLst/>
          </a:prstGeom>
          <a:noFill/>
          <a:ln/>
        </p:spPr>
        <p:txBody>
          <a:bodyPr wrap="square" lIns="0" tIns="0" rIns="0" bIns="0" rtlCol="0" anchor="t"/>
          <a:lstStyle/>
          <a:p>
            <a:pPr marL="0" indent="0" algn="l">
              <a:lnSpc>
                <a:spcPts val="2200"/>
              </a:lnSpc>
              <a:buNone/>
              <a:defRPr/>
            </a:pPr>
            <a:r>
              <a:rPr lang="en-US" sz="1350">
                <a:solidFill>
                  <a:srgbClr val="272525"/>
                </a:solidFill>
                <a:latin typeface="Inter"/>
                <a:ea typeface="Inter"/>
                <a:cs typeface="Inter"/>
              </a:rPr>
              <a:t>Reduces latency by delivering content from a local or nearby cache, enhancing user experience.</a:t>
            </a:r>
            <a:endParaRPr lang="en-US" sz="1350"/>
          </a:p>
        </p:txBody>
      </p:sp>
      <p:sp>
        <p:nvSpPr>
          <p:cNvPr id="392090645" name="Shape 13"/>
          <p:cNvSpPr/>
          <p:nvPr/>
        </p:nvSpPr>
        <p:spPr bwMode="auto">
          <a:xfrm>
            <a:off x="5143262" y="5422106"/>
            <a:ext cx="4343757" cy="2318385"/>
          </a:xfrm>
          <a:prstGeom prst="roundRect">
            <a:avLst>
              <a:gd name="adj" fmla="val 3220"/>
            </a:avLst>
          </a:prstGeom>
          <a:solidFill>
            <a:srgbClr val="DADBF1"/>
          </a:solidFill>
          <a:ln w="7620">
            <a:solidFill>
              <a:srgbClr val="C0C1D7"/>
            </a:solidFill>
            <a:prstDash val="solid"/>
          </a:ln>
        </p:spPr>
      </p:sp>
      <p:sp>
        <p:nvSpPr>
          <p:cNvPr id="1511561392" name="Shape 14"/>
          <p:cNvSpPr/>
          <p:nvPr/>
        </p:nvSpPr>
        <p:spPr bwMode="auto">
          <a:xfrm>
            <a:off x="5328523" y="5607368"/>
            <a:ext cx="533043" cy="533043"/>
          </a:xfrm>
          <a:prstGeom prst="roundRect">
            <a:avLst>
              <a:gd name="adj" fmla="val 17152623"/>
            </a:avLst>
          </a:prstGeom>
          <a:solidFill>
            <a:srgbClr val="4950BC"/>
          </a:solidFill>
          <a:ln/>
        </p:spPr>
      </p:sp>
      <p:pic>
        <p:nvPicPr>
          <p:cNvPr id="10201749" name="Image 4" descr="preencoded.png"/>
          <p:cNvPicPr>
            <a:picLocks noChangeAspect="1"/>
          </p:cNvPicPr>
          <p:nvPr/>
        </p:nvPicPr>
        <p:blipFill rotWithShape="1">
          <a:blip r:embed="rId11">
            <a:extLst>
              <a:ext uri="{96DAC541-7B7A-43D3-8B79-37D633B846F1}">
                <asvg:svgBlip xmlns:asvg="http://schemas.microsoft.com/office/drawing/2016/SVG/main" r:embed="rId12"/>
              </a:ext>
            </a:extLst>
          </a:blip>
          <a:stretch/>
        </p:blipFill>
        <p:spPr bwMode="auto">
          <a:xfrm>
            <a:off x="5475089" y="5753814"/>
            <a:ext cx="239911" cy="239911"/>
          </a:xfrm>
          <a:prstGeom prst="rect">
            <a:avLst/>
          </a:prstGeom>
        </p:spPr>
      </p:pic>
      <p:sp>
        <p:nvSpPr>
          <p:cNvPr id="1364714651" name="Text 15"/>
          <p:cNvSpPr/>
          <p:nvPr/>
        </p:nvSpPr>
        <p:spPr bwMode="auto">
          <a:xfrm>
            <a:off x="5328523" y="6318052"/>
            <a:ext cx="2916436" cy="277654"/>
          </a:xfrm>
          <a:prstGeom prst="rect">
            <a:avLst/>
          </a:prstGeom>
          <a:noFill/>
          <a:ln/>
        </p:spPr>
        <p:txBody>
          <a:bodyPr wrap="none" lIns="0" tIns="0" rIns="0" bIns="0" rtlCol="0" anchor="t"/>
          <a:lstStyle/>
          <a:p>
            <a:pPr marL="0" indent="0" algn="l">
              <a:lnSpc>
                <a:spcPts val="2150"/>
              </a:lnSpc>
              <a:buNone/>
              <a:defRPr/>
            </a:pPr>
            <a:r>
              <a:rPr lang="en-US" sz="1700" b="1">
                <a:solidFill>
                  <a:srgbClr val="272525"/>
                </a:solidFill>
                <a:latin typeface="Inter Bold"/>
                <a:ea typeface="Inter Bold"/>
                <a:cs typeface="Inter Bold"/>
              </a:rPr>
              <a:t>Reduced Bandwidth Usage</a:t>
            </a:r>
            <a:endParaRPr lang="en-US" sz="1700"/>
          </a:p>
        </p:txBody>
      </p:sp>
      <p:sp>
        <p:nvSpPr>
          <p:cNvPr id="625796535" name="Text 16"/>
          <p:cNvSpPr/>
          <p:nvPr/>
        </p:nvSpPr>
        <p:spPr bwMode="auto">
          <a:xfrm>
            <a:off x="5328523" y="6702266"/>
            <a:ext cx="3973235" cy="852964"/>
          </a:xfrm>
          <a:prstGeom prst="rect">
            <a:avLst/>
          </a:prstGeom>
          <a:noFill/>
          <a:ln/>
        </p:spPr>
        <p:txBody>
          <a:bodyPr wrap="square" lIns="0" tIns="0" rIns="0" bIns="0" rtlCol="0" anchor="t"/>
          <a:lstStyle/>
          <a:p>
            <a:pPr marL="0" indent="0" algn="l">
              <a:lnSpc>
                <a:spcPts val="2200"/>
              </a:lnSpc>
              <a:buNone/>
              <a:defRPr/>
            </a:pPr>
            <a:r>
              <a:rPr lang="en-US" sz="1350">
                <a:solidFill>
                  <a:srgbClr val="272525"/>
                </a:solidFill>
                <a:latin typeface="Inter"/>
                <a:ea typeface="Inter"/>
                <a:cs typeface="Inter"/>
              </a:rPr>
              <a:t>Minimizes the amount of data transferred over the network, saving costs and improving network efficiency.</a:t>
            </a:r>
            <a:endParaRPr lang="en-US" sz="1350"/>
          </a:p>
        </p:txBody>
      </p:sp>
      <p:sp>
        <p:nvSpPr>
          <p:cNvPr id="1262722016" name="Shape 17"/>
          <p:cNvSpPr/>
          <p:nvPr/>
        </p:nvSpPr>
        <p:spPr bwMode="auto">
          <a:xfrm>
            <a:off x="9664660" y="5422106"/>
            <a:ext cx="4343757" cy="2318385"/>
          </a:xfrm>
          <a:prstGeom prst="roundRect">
            <a:avLst>
              <a:gd name="adj" fmla="val 3220"/>
            </a:avLst>
          </a:prstGeom>
          <a:solidFill>
            <a:srgbClr val="DADBF1"/>
          </a:solidFill>
          <a:ln w="7620">
            <a:solidFill>
              <a:srgbClr val="C0C1D7"/>
            </a:solidFill>
            <a:prstDash val="solid"/>
          </a:ln>
        </p:spPr>
      </p:sp>
      <p:sp>
        <p:nvSpPr>
          <p:cNvPr id="1330561399" name="Shape 18"/>
          <p:cNvSpPr/>
          <p:nvPr/>
        </p:nvSpPr>
        <p:spPr bwMode="auto">
          <a:xfrm>
            <a:off x="9849922" y="5607368"/>
            <a:ext cx="533043" cy="533043"/>
          </a:xfrm>
          <a:prstGeom prst="roundRect">
            <a:avLst>
              <a:gd name="adj" fmla="val 17152623"/>
            </a:avLst>
          </a:prstGeom>
          <a:solidFill>
            <a:srgbClr val="4950BC"/>
          </a:solidFill>
          <a:ln/>
        </p:spPr>
      </p:sp>
      <p:pic>
        <p:nvPicPr>
          <p:cNvPr id="1012496828" name="Image 5" descr="preencoded.png"/>
          <p:cNvPicPr>
            <a:picLocks noChangeAspect="1"/>
          </p:cNvPicPr>
          <p:nvPr/>
        </p:nvPicPr>
        <p:blipFill rotWithShape="1">
          <a:blip r:embed="rId13">
            <a:extLst>
              <a:ext uri="{96DAC541-7B7A-43D3-8B79-37D633B846F1}">
                <asvg:svgBlip xmlns:asvg="http://schemas.microsoft.com/office/drawing/2016/SVG/main" r:embed="rId14"/>
              </a:ext>
            </a:extLst>
          </a:blip>
          <a:stretch/>
        </p:blipFill>
        <p:spPr bwMode="auto">
          <a:xfrm>
            <a:off x="9996488" y="5753814"/>
            <a:ext cx="239911" cy="239911"/>
          </a:xfrm>
          <a:prstGeom prst="rect">
            <a:avLst/>
          </a:prstGeom>
        </p:spPr>
      </p:pic>
      <p:sp>
        <p:nvSpPr>
          <p:cNvPr id="1948029529" name="Text 19"/>
          <p:cNvSpPr/>
          <p:nvPr/>
        </p:nvSpPr>
        <p:spPr bwMode="auto">
          <a:xfrm>
            <a:off x="9849922" y="6318052"/>
            <a:ext cx="2221468" cy="277654"/>
          </a:xfrm>
          <a:prstGeom prst="rect">
            <a:avLst/>
          </a:prstGeom>
          <a:noFill/>
          <a:ln/>
        </p:spPr>
        <p:txBody>
          <a:bodyPr wrap="none" lIns="0" tIns="0" rIns="0" bIns="0" rtlCol="0" anchor="t"/>
          <a:lstStyle/>
          <a:p>
            <a:pPr marL="0" indent="0" algn="l">
              <a:lnSpc>
                <a:spcPts val="2150"/>
              </a:lnSpc>
              <a:buNone/>
              <a:defRPr/>
            </a:pPr>
            <a:r>
              <a:rPr lang="en-US" sz="1700" b="1">
                <a:solidFill>
                  <a:srgbClr val="272525"/>
                </a:solidFill>
                <a:latin typeface="Inter Bold"/>
                <a:ea typeface="Inter Bold"/>
                <a:cs typeface="Inter Bold"/>
              </a:rPr>
              <a:t>Lower Server Load</a:t>
            </a:r>
            <a:endParaRPr lang="en-US" sz="1700"/>
          </a:p>
        </p:txBody>
      </p:sp>
      <p:sp>
        <p:nvSpPr>
          <p:cNvPr id="417631040" name="Text 20"/>
          <p:cNvSpPr/>
          <p:nvPr/>
        </p:nvSpPr>
        <p:spPr bwMode="auto">
          <a:xfrm>
            <a:off x="9849922" y="6702266"/>
            <a:ext cx="3973235" cy="852964"/>
          </a:xfrm>
          <a:prstGeom prst="rect">
            <a:avLst/>
          </a:prstGeom>
          <a:noFill/>
          <a:ln/>
        </p:spPr>
        <p:txBody>
          <a:bodyPr wrap="square" lIns="0" tIns="0" rIns="0" bIns="0" rtlCol="0" anchor="t"/>
          <a:lstStyle/>
          <a:p>
            <a:pPr marL="0" indent="0" algn="l">
              <a:lnSpc>
                <a:spcPts val="2200"/>
              </a:lnSpc>
              <a:buNone/>
              <a:defRPr/>
            </a:pPr>
            <a:r>
              <a:rPr lang="en-US" sz="1350">
                <a:solidFill>
                  <a:srgbClr val="272525"/>
                </a:solidFill>
                <a:latin typeface="Inter"/>
                <a:ea typeface="Inter"/>
                <a:cs typeface="Inter"/>
              </a:rPr>
              <a:t>Frees up the origin server from handling redundant requests, allowing it to focus on dynamic content and critical tasks.</a:t>
            </a:r>
            <a:endParaRPr lang="en-US" sz="1350"/>
          </a:p>
        </p:txBody>
      </p:sp>
      <p:sp>
        <p:nvSpPr>
          <p:cNvPr id="1423174814" name=""/>
          <p:cNvSpPr/>
          <p:nvPr/>
        </p:nvSpPr>
        <p:spPr bwMode="auto">
          <a:xfrm rot="0" flipH="0" flipV="0">
            <a:off x="12805638" y="7740490"/>
            <a:ext cx="1727789" cy="455438"/>
          </a:xfrm>
          <a:prstGeom prst="rect">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 12">
    <p:spTree>
      <p:nvGrpSpPr>
        <p:cNvPr id="1" name=""/>
        <p:cNvGrpSpPr/>
        <p:nvPr/>
      </p:nvGrpSpPr>
      <p:grpSpPr bwMode="auto">
        <a:xfrm>
          <a:off x="0" y="0"/>
          <a:ext cx="0" cy="0"/>
          <a:chOff x="0" y="0"/>
          <a:chExt cx="0" cy="0"/>
        </a:xfrm>
      </p:grpSpPr>
      <p:sp>
        <p:nvSpPr>
          <p:cNvPr id="139383797" name="Text 0"/>
          <p:cNvSpPr/>
          <p:nvPr/>
        </p:nvSpPr>
        <p:spPr bwMode="auto">
          <a:xfrm>
            <a:off x="793790" y="817959"/>
            <a:ext cx="7628453" cy="708779"/>
          </a:xfrm>
          <a:prstGeom prst="rect">
            <a:avLst/>
          </a:prstGeom>
          <a:noFill/>
          <a:ln/>
        </p:spPr>
        <p:txBody>
          <a:bodyPr wrap="none" lIns="0" tIns="0" rIns="0" bIns="0" rtlCol="0" anchor="t"/>
          <a:lstStyle/>
          <a:p>
            <a:pPr marL="0" indent="0" algn="l">
              <a:lnSpc>
                <a:spcPts val="5550"/>
              </a:lnSpc>
              <a:buNone/>
              <a:defRPr/>
            </a:pPr>
            <a:r>
              <a:rPr lang="en-US" sz="4450" b="1">
                <a:solidFill>
                  <a:srgbClr val="000000"/>
                </a:solidFill>
                <a:latin typeface="Inter Bold"/>
                <a:ea typeface="Inter Bold"/>
                <a:cs typeface="Inter Bold"/>
              </a:rPr>
              <a:t>Cache Control Mechanisms</a:t>
            </a:r>
            <a:endParaRPr lang="en-US" sz="4450"/>
          </a:p>
        </p:txBody>
      </p:sp>
      <p:sp>
        <p:nvSpPr>
          <p:cNvPr id="226498063" name="Text 1"/>
          <p:cNvSpPr/>
          <p:nvPr/>
        </p:nvSpPr>
        <p:spPr bwMode="auto">
          <a:xfrm>
            <a:off x="793790" y="1980367"/>
            <a:ext cx="13042821" cy="725805"/>
          </a:xfrm>
          <a:prstGeom prst="rect">
            <a:avLst/>
          </a:prstGeom>
          <a:noFill/>
          <a:ln/>
        </p:spPr>
        <p:txBody>
          <a:bodyPr wrap="square" lIns="0" tIns="0" rIns="0" bIns="0" rtlCol="0" anchor="t"/>
          <a:lstStyle/>
          <a:p>
            <a:pPr marL="0" indent="0" algn="l">
              <a:lnSpc>
                <a:spcPts val="2850"/>
              </a:lnSpc>
              <a:buNone/>
              <a:defRPr/>
            </a:pPr>
            <a:r>
              <a:rPr lang="en-US" sz="1750">
                <a:solidFill>
                  <a:srgbClr val="272525"/>
                </a:solidFill>
                <a:latin typeface="Inter"/>
                <a:ea typeface="Inter"/>
                <a:cs typeface="Inter"/>
              </a:rPr>
              <a:t>Efficient web performance relies heavily on effective caching. HTTP provides several mechanisms to control how and for how long web content is stored and reused by browsers and intermediate caches.</a:t>
            </a:r>
            <a:endParaRPr lang="en-US" sz="1750"/>
          </a:p>
        </p:txBody>
      </p:sp>
      <p:sp>
        <p:nvSpPr>
          <p:cNvPr id="1980244612" name="Shape 2"/>
          <p:cNvSpPr/>
          <p:nvPr/>
        </p:nvSpPr>
        <p:spPr bwMode="auto">
          <a:xfrm>
            <a:off x="793790" y="3301484"/>
            <a:ext cx="4196358" cy="3129201"/>
          </a:xfrm>
          <a:prstGeom prst="roundRect">
            <a:avLst>
              <a:gd name="adj" fmla="val 4675"/>
            </a:avLst>
          </a:prstGeom>
          <a:solidFill>
            <a:srgbClr val="FFFFFF"/>
          </a:solidFill>
          <a:ln/>
        </p:spPr>
      </p:sp>
      <p:sp>
        <p:nvSpPr>
          <p:cNvPr id="1798604360" name="Shape 3"/>
          <p:cNvSpPr/>
          <p:nvPr/>
        </p:nvSpPr>
        <p:spPr bwMode="auto">
          <a:xfrm>
            <a:off x="793790" y="3271004"/>
            <a:ext cx="4196358" cy="121920"/>
          </a:xfrm>
          <a:prstGeom prst="roundRect">
            <a:avLst>
              <a:gd name="adj" fmla="val 78139"/>
            </a:avLst>
          </a:prstGeom>
          <a:solidFill>
            <a:srgbClr val="4950BC"/>
          </a:solidFill>
          <a:ln/>
        </p:spPr>
      </p:sp>
      <p:sp>
        <p:nvSpPr>
          <p:cNvPr id="773593820" name="Shape 4"/>
          <p:cNvSpPr/>
          <p:nvPr/>
        </p:nvSpPr>
        <p:spPr bwMode="auto">
          <a:xfrm>
            <a:off x="2551687" y="2961323"/>
            <a:ext cx="680441" cy="680441"/>
          </a:xfrm>
          <a:prstGeom prst="roundRect">
            <a:avLst>
              <a:gd name="adj" fmla="val 134383"/>
            </a:avLst>
          </a:prstGeom>
          <a:solidFill>
            <a:srgbClr val="4950BC"/>
          </a:solidFill>
          <a:ln/>
        </p:spPr>
      </p:sp>
      <p:sp>
        <p:nvSpPr>
          <p:cNvPr id="35638417" name="Text 5"/>
          <p:cNvSpPr/>
          <p:nvPr/>
        </p:nvSpPr>
        <p:spPr bwMode="auto">
          <a:xfrm>
            <a:off x="2755761" y="3131463"/>
            <a:ext cx="272177" cy="340162"/>
          </a:xfrm>
          <a:prstGeom prst="rect">
            <a:avLst/>
          </a:prstGeom>
          <a:noFill/>
          <a:ln/>
        </p:spPr>
        <p:txBody>
          <a:bodyPr wrap="none" lIns="0" tIns="0" rIns="0" bIns="0" rtlCol="0" anchor="t"/>
          <a:lstStyle/>
          <a:p>
            <a:pPr marL="0" indent="0" algn="l">
              <a:lnSpc>
                <a:spcPts val="3400"/>
              </a:lnSpc>
              <a:buNone/>
              <a:defRPr/>
            </a:pPr>
            <a:r>
              <a:rPr lang="en-US" sz="2100" b="1">
                <a:solidFill>
                  <a:srgbClr val="FFFFFF"/>
                </a:solidFill>
                <a:latin typeface="Inter Bold"/>
                <a:ea typeface="Inter Bold"/>
                <a:cs typeface="Inter Bold"/>
              </a:rPr>
              <a:t>1</a:t>
            </a:r>
            <a:endParaRPr lang="en-US" sz="2100"/>
          </a:p>
        </p:txBody>
      </p:sp>
      <p:sp>
        <p:nvSpPr>
          <p:cNvPr id="467222686" name="Text 6"/>
          <p:cNvSpPr/>
          <p:nvPr/>
        </p:nvSpPr>
        <p:spPr bwMode="auto">
          <a:xfrm>
            <a:off x="1051084" y="3868460"/>
            <a:ext cx="2835235" cy="354330"/>
          </a:xfrm>
          <a:prstGeom prst="rect">
            <a:avLst/>
          </a:prstGeom>
          <a:noFill/>
          <a:ln/>
        </p:spPr>
        <p:txBody>
          <a:bodyPr wrap="none" lIns="0" tIns="0" rIns="0" bIns="0" rtlCol="0" anchor="t"/>
          <a:lstStyle/>
          <a:p>
            <a:pPr marL="0" indent="0" algn="l">
              <a:lnSpc>
                <a:spcPts val="2750"/>
              </a:lnSpc>
              <a:buNone/>
              <a:defRPr/>
            </a:pPr>
            <a:r>
              <a:rPr lang="en-US" sz="2200" b="1">
                <a:solidFill>
                  <a:srgbClr val="272525"/>
                </a:solidFill>
                <a:latin typeface="Inter Bold"/>
                <a:ea typeface="Inter Bold"/>
                <a:cs typeface="Inter Bold"/>
              </a:rPr>
              <a:t>Cache-Control</a:t>
            </a:r>
            <a:endParaRPr lang="en-US" sz="2200"/>
          </a:p>
        </p:txBody>
      </p:sp>
      <p:sp>
        <p:nvSpPr>
          <p:cNvPr id="1647327766" name="Text 7"/>
          <p:cNvSpPr/>
          <p:nvPr/>
        </p:nvSpPr>
        <p:spPr bwMode="auto">
          <a:xfrm>
            <a:off x="1051084" y="4358878"/>
            <a:ext cx="3681770" cy="1459230"/>
          </a:xfrm>
          <a:prstGeom prst="rect">
            <a:avLst/>
          </a:prstGeom>
          <a:noFill/>
          <a:ln/>
        </p:spPr>
        <p:txBody>
          <a:bodyPr wrap="square" lIns="0" tIns="0" rIns="0" bIns="0" rtlCol="0" anchor="t"/>
          <a:lstStyle/>
          <a:p>
            <a:pPr marL="0" indent="0" algn="l">
              <a:lnSpc>
                <a:spcPts val="2850"/>
              </a:lnSpc>
              <a:buNone/>
              <a:defRPr/>
            </a:pPr>
            <a:r>
              <a:rPr lang="en-US" sz="1750">
                <a:solidFill>
                  <a:srgbClr val="272525"/>
                </a:solidFill>
                <a:latin typeface="Inter"/>
                <a:ea typeface="Inter"/>
                <a:cs typeface="Inter"/>
              </a:rPr>
              <a:t>Directives like </a:t>
            </a:r>
            <a:r>
              <a:rPr lang="en-US" sz="1750">
                <a:solidFill>
                  <a:srgbClr val="272525"/>
                </a:solidFill>
                <a:highlight>
                  <a:srgbClr val="F2F2F2"/>
                </a:highlight>
                <a:latin typeface="Consolas"/>
                <a:ea typeface="Consolas"/>
                <a:cs typeface="Consolas"/>
              </a:rPr>
              <a:t>max-age=3600</a:t>
            </a:r>
            <a:r>
              <a:rPr lang="en-US" sz="1750">
                <a:solidFill>
                  <a:srgbClr val="272525"/>
                </a:solidFill>
                <a:latin typeface="Inter"/>
                <a:ea typeface="Inter"/>
                <a:cs typeface="Inter"/>
              </a:rPr>
              <a:t> tell the browser and proxies how long a resource can be stored and considered fresh (in seconds).</a:t>
            </a:r>
            <a:endParaRPr lang="en-US" sz="1750"/>
          </a:p>
        </p:txBody>
      </p:sp>
      <p:sp>
        <p:nvSpPr>
          <p:cNvPr id="490308534" name="Shape 8"/>
          <p:cNvSpPr/>
          <p:nvPr/>
        </p:nvSpPr>
        <p:spPr bwMode="auto">
          <a:xfrm>
            <a:off x="5216962" y="3301484"/>
            <a:ext cx="4196358" cy="3129201"/>
          </a:xfrm>
          <a:prstGeom prst="roundRect">
            <a:avLst>
              <a:gd name="adj" fmla="val 4675"/>
            </a:avLst>
          </a:prstGeom>
          <a:solidFill>
            <a:srgbClr val="FFFFFF"/>
          </a:solidFill>
          <a:ln/>
        </p:spPr>
      </p:sp>
      <p:sp>
        <p:nvSpPr>
          <p:cNvPr id="1395521509" name="Shape 9"/>
          <p:cNvSpPr/>
          <p:nvPr/>
        </p:nvSpPr>
        <p:spPr bwMode="auto">
          <a:xfrm>
            <a:off x="5216962" y="3271004"/>
            <a:ext cx="4196358" cy="121920"/>
          </a:xfrm>
          <a:prstGeom prst="roundRect">
            <a:avLst>
              <a:gd name="adj" fmla="val 78139"/>
            </a:avLst>
          </a:prstGeom>
          <a:solidFill>
            <a:srgbClr val="4950BC"/>
          </a:solidFill>
          <a:ln/>
        </p:spPr>
      </p:sp>
      <p:sp>
        <p:nvSpPr>
          <p:cNvPr id="326998979" name="Shape 10"/>
          <p:cNvSpPr/>
          <p:nvPr/>
        </p:nvSpPr>
        <p:spPr bwMode="auto">
          <a:xfrm>
            <a:off x="6974860" y="2961323"/>
            <a:ext cx="680441" cy="680441"/>
          </a:xfrm>
          <a:prstGeom prst="roundRect">
            <a:avLst>
              <a:gd name="adj" fmla="val 134383"/>
            </a:avLst>
          </a:prstGeom>
          <a:solidFill>
            <a:srgbClr val="4950BC"/>
          </a:solidFill>
          <a:ln/>
        </p:spPr>
      </p:sp>
      <p:sp>
        <p:nvSpPr>
          <p:cNvPr id="1656870703" name="Text 11"/>
          <p:cNvSpPr/>
          <p:nvPr/>
        </p:nvSpPr>
        <p:spPr bwMode="auto">
          <a:xfrm>
            <a:off x="7178933" y="3131463"/>
            <a:ext cx="272177" cy="340162"/>
          </a:xfrm>
          <a:prstGeom prst="rect">
            <a:avLst/>
          </a:prstGeom>
          <a:noFill/>
          <a:ln/>
        </p:spPr>
        <p:txBody>
          <a:bodyPr wrap="none" lIns="0" tIns="0" rIns="0" bIns="0" rtlCol="0" anchor="t"/>
          <a:lstStyle/>
          <a:p>
            <a:pPr marL="0" indent="0" algn="l">
              <a:lnSpc>
                <a:spcPts val="3400"/>
              </a:lnSpc>
              <a:buNone/>
              <a:defRPr/>
            </a:pPr>
            <a:r>
              <a:rPr lang="en-US" sz="2100" b="1">
                <a:solidFill>
                  <a:srgbClr val="FFFFFF"/>
                </a:solidFill>
                <a:latin typeface="Inter Bold"/>
                <a:ea typeface="Inter Bold"/>
                <a:cs typeface="Inter Bold"/>
              </a:rPr>
              <a:t>2</a:t>
            </a:r>
            <a:endParaRPr lang="en-US" sz="2100"/>
          </a:p>
        </p:txBody>
      </p:sp>
      <p:sp>
        <p:nvSpPr>
          <p:cNvPr id="716724970" name="Text 12"/>
          <p:cNvSpPr/>
          <p:nvPr/>
        </p:nvSpPr>
        <p:spPr bwMode="auto">
          <a:xfrm>
            <a:off x="5474256" y="3868460"/>
            <a:ext cx="2835235" cy="354330"/>
          </a:xfrm>
          <a:prstGeom prst="rect">
            <a:avLst/>
          </a:prstGeom>
          <a:noFill/>
          <a:ln/>
        </p:spPr>
        <p:txBody>
          <a:bodyPr wrap="none" lIns="0" tIns="0" rIns="0" bIns="0" rtlCol="0" anchor="t"/>
          <a:lstStyle/>
          <a:p>
            <a:pPr marL="0" indent="0" algn="l">
              <a:lnSpc>
                <a:spcPts val="2750"/>
              </a:lnSpc>
              <a:buNone/>
              <a:defRPr/>
            </a:pPr>
            <a:r>
              <a:rPr lang="en-US" sz="2200" b="1">
                <a:solidFill>
                  <a:srgbClr val="272525"/>
                </a:solidFill>
                <a:latin typeface="Inter Bold"/>
                <a:ea typeface="Inter Bold"/>
                <a:cs typeface="Inter Bold"/>
              </a:rPr>
              <a:t>Last-Modified</a:t>
            </a:r>
            <a:endParaRPr lang="en-US" sz="2200"/>
          </a:p>
        </p:txBody>
      </p:sp>
      <p:sp>
        <p:nvSpPr>
          <p:cNvPr id="1611768364" name="Text 13"/>
          <p:cNvSpPr/>
          <p:nvPr/>
        </p:nvSpPr>
        <p:spPr bwMode="auto">
          <a:xfrm>
            <a:off x="5474256" y="4358878"/>
            <a:ext cx="3681770" cy="1814513"/>
          </a:xfrm>
          <a:prstGeom prst="rect">
            <a:avLst/>
          </a:prstGeom>
          <a:noFill/>
          <a:ln/>
        </p:spPr>
        <p:txBody>
          <a:bodyPr wrap="square" lIns="0" tIns="0" rIns="0" bIns="0" rtlCol="0" anchor="t"/>
          <a:lstStyle/>
          <a:p>
            <a:pPr marL="0" indent="0" algn="l">
              <a:lnSpc>
                <a:spcPts val="2850"/>
              </a:lnSpc>
              <a:buNone/>
              <a:defRPr/>
            </a:pPr>
            <a:r>
              <a:rPr lang="en-US" sz="1750">
                <a:solidFill>
                  <a:srgbClr val="272525"/>
                </a:solidFill>
                <a:latin typeface="Inter"/>
                <a:ea typeface="Inter"/>
                <a:cs typeface="Inter"/>
              </a:rPr>
              <a:t>A timestamp from the server indicating when the resource was last altered. Used by the browser for conditional requests to check for updates.</a:t>
            </a:r>
            <a:endParaRPr lang="en-US" sz="1750"/>
          </a:p>
        </p:txBody>
      </p:sp>
      <p:sp>
        <p:nvSpPr>
          <p:cNvPr id="723587734" name="Shape 14"/>
          <p:cNvSpPr/>
          <p:nvPr/>
        </p:nvSpPr>
        <p:spPr bwMode="auto">
          <a:xfrm>
            <a:off x="9640133" y="3301484"/>
            <a:ext cx="4196358" cy="3129201"/>
          </a:xfrm>
          <a:prstGeom prst="roundRect">
            <a:avLst>
              <a:gd name="adj" fmla="val 4675"/>
            </a:avLst>
          </a:prstGeom>
          <a:solidFill>
            <a:srgbClr val="FFFFFF"/>
          </a:solidFill>
          <a:ln/>
        </p:spPr>
      </p:sp>
      <p:sp>
        <p:nvSpPr>
          <p:cNvPr id="462810153" name="Shape 15"/>
          <p:cNvSpPr/>
          <p:nvPr/>
        </p:nvSpPr>
        <p:spPr bwMode="auto">
          <a:xfrm>
            <a:off x="9640133" y="3271004"/>
            <a:ext cx="4196358" cy="121920"/>
          </a:xfrm>
          <a:prstGeom prst="roundRect">
            <a:avLst>
              <a:gd name="adj" fmla="val 78139"/>
            </a:avLst>
          </a:prstGeom>
          <a:solidFill>
            <a:srgbClr val="4950BC"/>
          </a:solidFill>
          <a:ln/>
        </p:spPr>
      </p:sp>
      <p:sp>
        <p:nvSpPr>
          <p:cNvPr id="553379359" name="Shape 16"/>
          <p:cNvSpPr/>
          <p:nvPr/>
        </p:nvSpPr>
        <p:spPr bwMode="auto">
          <a:xfrm>
            <a:off x="11398032" y="2961323"/>
            <a:ext cx="680441" cy="680441"/>
          </a:xfrm>
          <a:prstGeom prst="roundRect">
            <a:avLst>
              <a:gd name="adj" fmla="val 134383"/>
            </a:avLst>
          </a:prstGeom>
          <a:solidFill>
            <a:srgbClr val="4950BC"/>
          </a:solidFill>
          <a:ln/>
        </p:spPr>
      </p:sp>
      <p:sp>
        <p:nvSpPr>
          <p:cNvPr id="252930752" name="Text 17"/>
          <p:cNvSpPr/>
          <p:nvPr/>
        </p:nvSpPr>
        <p:spPr bwMode="auto">
          <a:xfrm>
            <a:off x="11602105" y="3131463"/>
            <a:ext cx="272177" cy="340162"/>
          </a:xfrm>
          <a:prstGeom prst="rect">
            <a:avLst/>
          </a:prstGeom>
          <a:noFill/>
          <a:ln/>
        </p:spPr>
        <p:txBody>
          <a:bodyPr wrap="none" lIns="0" tIns="0" rIns="0" bIns="0" rtlCol="0" anchor="t"/>
          <a:lstStyle/>
          <a:p>
            <a:pPr marL="0" indent="0" algn="l">
              <a:lnSpc>
                <a:spcPts val="3400"/>
              </a:lnSpc>
              <a:buNone/>
              <a:defRPr/>
            </a:pPr>
            <a:r>
              <a:rPr lang="en-US" sz="2100" b="1">
                <a:solidFill>
                  <a:srgbClr val="FFFFFF"/>
                </a:solidFill>
                <a:latin typeface="Inter Bold"/>
                <a:ea typeface="Inter Bold"/>
                <a:cs typeface="Inter Bold"/>
              </a:rPr>
              <a:t>3</a:t>
            </a:r>
            <a:endParaRPr lang="en-US" sz="2100"/>
          </a:p>
        </p:txBody>
      </p:sp>
      <p:sp>
        <p:nvSpPr>
          <p:cNvPr id="1921847564" name="Text 18"/>
          <p:cNvSpPr/>
          <p:nvPr/>
        </p:nvSpPr>
        <p:spPr bwMode="auto">
          <a:xfrm>
            <a:off x="9897427" y="3868460"/>
            <a:ext cx="2835235" cy="354330"/>
          </a:xfrm>
          <a:prstGeom prst="rect">
            <a:avLst/>
          </a:prstGeom>
          <a:noFill/>
          <a:ln/>
        </p:spPr>
        <p:txBody>
          <a:bodyPr wrap="none" lIns="0" tIns="0" rIns="0" bIns="0" rtlCol="0" anchor="t"/>
          <a:lstStyle/>
          <a:p>
            <a:pPr marL="0" indent="0" algn="l">
              <a:lnSpc>
                <a:spcPts val="2750"/>
              </a:lnSpc>
              <a:buNone/>
              <a:defRPr/>
            </a:pPr>
            <a:r>
              <a:rPr lang="en-US" sz="2200" b="1">
                <a:solidFill>
                  <a:srgbClr val="272525"/>
                </a:solidFill>
                <a:latin typeface="Inter Bold"/>
                <a:ea typeface="Inter Bold"/>
                <a:cs typeface="Inter Bold"/>
              </a:rPr>
              <a:t>ETag</a:t>
            </a:r>
            <a:endParaRPr lang="en-US" sz="2200"/>
          </a:p>
        </p:txBody>
      </p:sp>
      <p:sp>
        <p:nvSpPr>
          <p:cNvPr id="2091834058" name="Text 19"/>
          <p:cNvSpPr/>
          <p:nvPr/>
        </p:nvSpPr>
        <p:spPr bwMode="auto">
          <a:xfrm>
            <a:off x="9897427" y="4358878"/>
            <a:ext cx="3681770" cy="1814513"/>
          </a:xfrm>
          <a:prstGeom prst="rect">
            <a:avLst/>
          </a:prstGeom>
          <a:noFill/>
          <a:ln/>
        </p:spPr>
        <p:txBody>
          <a:bodyPr wrap="square" lIns="0" tIns="0" rIns="0" bIns="0" rtlCol="0" anchor="t"/>
          <a:lstStyle/>
          <a:p>
            <a:pPr marL="0" indent="0" algn="l">
              <a:lnSpc>
                <a:spcPts val="2850"/>
              </a:lnSpc>
              <a:buNone/>
              <a:defRPr/>
            </a:pPr>
            <a:r>
              <a:rPr lang="en-US" sz="1750">
                <a:solidFill>
                  <a:srgbClr val="272525"/>
                </a:solidFill>
                <a:latin typeface="Inter"/>
                <a:ea typeface="Inter"/>
                <a:cs typeface="Inter"/>
              </a:rPr>
              <a:t>An opaque identifier, a "fingerprint" of the resource's content. Allows for more robust revalidation, ensuring the client has the exact version.</a:t>
            </a:r>
            <a:endParaRPr lang="en-US" sz="1750"/>
          </a:p>
        </p:txBody>
      </p:sp>
      <p:sp>
        <p:nvSpPr>
          <p:cNvPr id="2135509017" name="Text 20"/>
          <p:cNvSpPr/>
          <p:nvPr/>
        </p:nvSpPr>
        <p:spPr bwMode="auto">
          <a:xfrm>
            <a:off x="793790" y="6685836"/>
            <a:ext cx="13042821" cy="725805"/>
          </a:xfrm>
          <a:prstGeom prst="rect">
            <a:avLst/>
          </a:prstGeom>
          <a:noFill/>
          <a:ln/>
        </p:spPr>
        <p:txBody>
          <a:bodyPr wrap="square" lIns="0" tIns="0" rIns="0" bIns="0" rtlCol="0" anchor="t"/>
          <a:lstStyle/>
          <a:p>
            <a:pPr marL="0" indent="0" algn="l">
              <a:lnSpc>
                <a:spcPts val="2850"/>
              </a:lnSpc>
              <a:buNone/>
              <a:defRPr/>
            </a:pPr>
            <a:r>
              <a:rPr lang="en-US" sz="1750">
                <a:solidFill>
                  <a:srgbClr val="272525"/>
                </a:solidFill>
                <a:latin typeface="Inter"/>
                <a:ea typeface="Inter"/>
                <a:cs typeface="Inter"/>
              </a:rPr>
              <a:t>Essentially, the browser stores a copy of an object. On subsequent requests, it loads the object directly from its cache unless these control mechanisms indicate it has expired or needs revalidation with the server.Useful but </a:t>
            </a:r>
            <a:r>
              <a:rPr lang="en-US" sz="1750" b="1">
                <a:solidFill>
                  <a:srgbClr val="272525"/>
                </a:solidFill>
                <a:latin typeface="Inter"/>
                <a:ea typeface="Inter"/>
                <a:cs typeface="Inter"/>
              </a:rPr>
              <a:t>not secure</a:t>
            </a:r>
            <a:endParaRPr lang="en-US" sz="1750"/>
          </a:p>
        </p:txBody>
      </p:sp>
      <p:sp>
        <p:nvSpPr>
          <p:cNvPr id="183500873" name=""/>
          <p:cNvSpPr/>
          <p:nvPr/>
        </p:nvSpPr>
        <p:spPr bwMode="auto">
          <a:xfrm rot="0" flipH="0" flipV="0">
            <a:off x="12805638" y="7619999"/>
            <a:ext cx="1727789" cy="575929"/>
          </a:xfrm>
          <a:prstGeom prst="rect">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 13">
    <p:spTree>
      <p:nvGrpSpPr>
        <p:cNvPr id="1" name=""/>
        <p:cNvGrpSpPr/>
        <p:nvPr/>
      </p:nvGrpSpPr>
      <p:grpSpPr bwMode="auto">
        <a:xfrm>
          <a:off x="0" y="0"/>
          <a:ext cx="0" cy="0"/>
          <a:chOff x="0" y="0"/>
          <a:chExt cx="0" cy="0"/>
        </a:xfrm>
      </p:grpSpPr>
      <p:sp>
        <p:nvSpPr>
          <p:cNvPr id="69190534" name="Text 0"/>
          <p:cNvSpPr/>
          <p:nvPr/>
        </p:nvSpPr>
        <p:spPr bwMode="auto">
          <a:xfrm>
            <a:off x="628412" y="493752"/>
            <a:ext cx="11516558" cy="561023"/>
          </a:xfrm>
          <a:prstGeom prst="rect">
            <a:avLst/>
          </a:prstGeom>
          <a:noFill/>
          <a:ln/>
        </p:spPr>
        <p:txBody>
          <a:bodyPr wrap="none" lIns="0" tIns="0" rIns="0" bIns="0" rtlCol="0" anchor="t"/>
          <a:lstStyle/>
          <a:p>
            <a:pPr marL="0" indent="0" algn="l">
              <a:lnSpc>
                <a:spcPts val="4400"/>
              </a:lnSpc>
              <a:buNone/>
              <a:defRPr/>
            </a:pPr>
            <a:r>
              <a:rPr lang="en-US" sz="3500" b="1">
                <a:solidFill>
                  <a:srgbClr val="000000"/>
                </a:solidFill>
                <a:latin typeface="Inter Bold"/>
                <a:ea typeface="Inter Bold"/>
                <a:cs typeface="Inter Bold"/>
              </a:rPr>
              <a:t>HTTP's Inherent Insecurity: Understanding the Risks</a:t>
            </a:r>
            <a:endParaRPr lang="en-US" sz="3500"/>
          </a:p>
        </p:txBody>
      </p:sp>
      <p:sp>
        <p:nvSpPr>
          <p:cNvPr id="1953260666" name="Text 1"/>
          <p:cNvSpPr/>
          <p:nvPr/>
        </p:nvSpPr>
        <p:spPr bwMode="auto">
          <a:xfrm>
            <a:off x="628412" y="1324094"/>
            <a:ext cx="13373576" cy="574358"/>
          </a:xfrm>
          <a:prstGeom prst="rect">
            <a:avLst/>
          </a:prstGeom>
          <a:noFill/>
          <a:ln/>
        </p:spPr>
        <p:txBody>
          <a:bodyPr wrap="square" lIns="0" tIns="0" rIns="0" bIns="0" rtlCol="0" anchor="t"/>
          <a:lstStyle/>
          <a:p>
            <a:pPr marL="0" indent="0" algn="l">
              <a:lnSpc>
                <a:spcPts val="2250"/>
              </a:lnSpc>
              <a:buNone/>
              <a:defRPr/>
            </a:pPr>
            <a:r>
              <a:rPr lang="en-US" sz="1400">
                <a:solidFill>
                  <a:srgbClr val="272525"/>
                </a:solidFill>
                <a:latin typeface="Inter"/>
                <a:ea typeface="Inter"/>
                <a:cs typeface="Inter"/>
              </a:rPr>
              <a:t>Standard HTTP, while foundational for the web, operates without encryption. This fundamental lack of security means all data exchanged is vulnerable, exposing sensitive information to various threats.</a:t>
            </a:r>
            <a:endParaRPr lang="en-US" sz="1400"/>
          </a:p>
        </p:txBody>
      </p:sp>
      <p:sp>
        <p:nvSpPr>
          <p:cNvPr id="1342155511" name="Shape 2"/>
          <p:cNvSpPr/>
          <p:nvPr/>
        </p:nvSpPr>
        <p:spPr bwMode="auto">
          <a:xfrm>
            <a:off x="628412" y="2100382"/>
            <a:ext cx="6597015" cy="2342198"/>
          </a:xfrm>
          <a:prstGeom prst="roundRect">
            <a:avLst>
              <a:gd name="adj" fmla="val 3220"/>
            </a:avLst>
          </a:prstGeom>
          <a:solidFill>
            <a:srgbClr val="DADBF1"/>
          </a:solidFill>
          <a:ln w="7620">
            <a:solidFill>
              <a:srgbClr val="C0C1D7"/>
            </a:solidFill>
            <a:prstDash val="solid"/>
          </a:ln>
        </p:spPr>
      </p:sp>
      <p:sp>
        <p:nvSpPr>
          <p:cNvPr id="1305008197" name="Shape 3"/>
          <p:cNvSpPr/>
          <p:nvPr/>
        </p:nvSpPr>
        <p:spPr bwMode="auto">
          <a:xfrm>
            <a:off x="815578" y="2287548"/>
            <a:ext cx="538639" cy="538639"/>
          </a:xfrm>
          <a:prstGeom prst="roundRect">
            <a:avLst>
              <a:gd name="adj" fmla="val 16974422"/>
            </a:avLst>
          </a:prstGeom>
          <a:solidFill>
            <a:srgbClr val="4950BC"/>
          </a:solidFill>
          <a:ln/>
        </p:spPr>
      </p:sp>
      <p:pic>
        <p:nvPicPr>
          <p:cNvPr id="1690997657" name="Image 0" descr="preencoded.png"/>
          <p:cNvPicPr>
            <a:picLocks noChangeAspect="1"/>
          </p:cNvPicPr>
          <p:nvPr/>
        </p:nvPicPr>
        <p:blipFill rotWithShape="1">
          <a:blip r:embed="rId3">
            <a:extLst>
              <a:ext uri="{96DAC541-7B7A-43D3-8B79-37D633B846F1}">
                <asvg:svgBlip xmlns:asvg="http://schemas.microsoft.com/office/drawing/2016/SVG/main" r:embed="rId4"/>
              </a:ext>
            </a:extLst>
          </a:blip>
          <a:stretch/>
        </p:blipFill>
        <p:spPr bwMode="auto">
          <a:xfrm>
            <a:off x="963692" y="2435662"/>
            <a:ext cx="242292" cy="242292"/>
          </a:xfrm>
          <a:prstGeom prst="rect">
            <a:avLst/>
          </a:prstGeom>
        </p:spPr>
      </p:pic>
      <p:sp>
        <p:nvSpPr>
          <p:cNvPr id="759008294" name="Text 4"/>
          <p:cNvSpPr/>
          <p:nvPr/>
        </p:nvSpPr>
        <p:spPr bwMode="auto">
          <a:xfrm>
            <a:off x="815578" y="3005733"/>
            <a:ext cx="2977634" cy="280511"/>
          </a:xfrm>
          <a:prstGeom prst="rect">
            <a:avLst/>
          </a:prstGeom>
          <a:noFill/>
          <a:ln/>
        </p:spPr>
        <p:txBody>
          <a:bodyPr wrap="none" lIns="0" tIns="0" rIns="0" bIns="0" rtlCol="0" anchor="t"/>
          <a:lstStyle/>
          <a:p>
            <a:pPr marL="0" indent="0" algn="l">
              <a:lnSpc>
                <a:spcPts val="2200"/>
              </a:lnSpc>
              <a:buNone/>
              <a:defRPr/>
            </a:pPr>
            <a:r>
              <a:rPr lang="en-US" sz="1750" b="1">
                <a:solidFill>
                  <a:srgbClr val="272525"/>
                </a:solidFill>
                <a:latin typeface="Inter Bold"/>
                <a:ea typeface="Inter Bold"/>
                <a:cs typeface="Inter Bold"/>
              </a:rPr>
              <a:t>Unencrypted Data Transfer</a:t>
            </a:r>
            <a:endParaRPr lang="en-US" sz="1750"/>
          </a:p>
        </p:txBody>
      </p:sp>
      <p:sp>
        <p:nvSpPr>
          <p:cNvPr id="183311591" name="Text 5"/>
          <p:cNvSpPr/>
          <p:nvPr/>
        </p:nvSpPr>
        <p:spPr bwMode="auto">
          <a:xfrm>
            <a:off x="815578" y="3393877"/>
            <a:ext cx="6222683" cy="861536"/>
          </a:xfrm>
          <a:prstGeom prst="rect">
            <a:avLst/>
          </a:prstGeom>
          <a:noFill/>
          <a:ln/>
        </p:spPr>
        <p:txBody>
          <a:bodyPr wrap="square" lIns="0" tIns="0" rIns="0" bIns="0" rtlCol="0" anchor="t"/>
          <a:lstStyle/>
          <a:p>
            <a:pPr marL="0" indent="0" algn="l">
              <a:lnSpc>
                <a:spcPts val="2250"/>
              </a:lnSpc>
              <a:buNone/>
              <a:defRPr/>
            </a:pPr>
            <a:r>
              <a:rPr lang="en-US" sz="1400">
                <a:solidFill>
                  <a:srgbClr val="272525"/>
                </a:solidFill>
                <a:latin typeface="Inter"/>
                <a:ea typeface="Inter"/>
                <a:cs typeface="Inter"/>
              </a:rPr>
              <a:t>Information, including sensitive details like login credentials, is sent in plaintext, making it readable to anyone who intercepts the communication.</a:t>
            </a:r>
            <a:endParaRPr lang="en-US" sz="1400"/>
          </a:p>
        </p:txBody>
      </p:sp>
      <p:sp>
        <p:nvSpPr>
          <p:cNvPr id="1302777960" name="Shape 6"/>
          <p:cNvSpPr/>
          <p:nvPr/>
        </p:nvSpPr>
        <p:spPr bwMode="auto">
          <a:xfrm>
            <a:off x="7404973" y="2100382"/>
            <a:ext cx="6597015" cy="2342198"/>
          </a:xfrm>
          <a:prstGeom prst="roundRect">
            <a:avLst>
              <a:gd name="adj" fmla="val 3220"/>
            </a:avLst>
          </a:prstGeom>
          <a:solidFill>
            <a:srgbClr val="DADBF1"/>
          </a:solidFill>
          <a:ln w="7620">
            <a:solidFill>
              <a:srgbClr val="C0C1D7"/>
            </a:solidFill>
            <a:prstDash val="solid"/>
          </a:ln>
        </p:spPr>
      </p:sp>
      <p:sp>
        <p:nvSpPr>
          <p:cNvPr id="1859928084" name="Shape 7"/>
          <p:cNvSpPr/>
          <p:nvPr/>
        </p:nvSpPr>
        <p:spPr bwMode="auto">
          <a:xfrm>
            <a:off x="7592139" y="2287548"/>
            <a:ext cx="538639" cy="538639"/>
          </a:xfrm>
          <a:prstGeom prst="roundRect">
            <a:avLst>
              <a:gd name="adj" fmla="val 16974422"/>
            </a:avLst>
          </a:prstGeom>
          <a:solidFill>
            <a:srgbClr val="4950BC"/>
          </a:solidFill>
          <a:ln/>
        </p:spPr>
      </p:sp>
      <p:pic>
        <p:nvPicPr>
          <p:cNvPr id="2017725164" name="Image 1" descr="preencoded.png"/>
          <p:cNvPicPr>
            <a:picLocks noChangeAspect="1"/>
          </p:cNvPicPr>
          <p:nvPr/>
        </p:nvPicPr>
        <p:blipFill rotWithShape="1">
          <a:blip r:embed="rId5">
            <a:extLst>
              <a:ext uri="{96DAC541-7B7A-43D3-8B79-37D633B846F1}">
                <asvg:svgBlip xmlns:asvg="http://schemas.microsoft.com/office/drawing/2016/SVG/main" r:embed="rId6"/>
              </a:ext>
            </a:extLst>
          </a:blip>
          <a:stretch/>
        </p:blipFill>
        <p:spPr bwMode="auto">
          <a:xfrm>
            <a:off x="7740253" y="2435662"/>
            <a:ext cx="242292" cy="242292"/>
          </a:xfrm>
          <a:prstGeom prst="rect">
            <a:avLst/>
          </a:prstGeom>
        </p:spPr>
      </p:pic>
      <p:sp>
        <p:nvSpPr>
          <p:cNvPr id="1355905624" name="Text 8"/>
          <p:cNvSpPr/>
          <p:nvPr/>
        </p:nvSpPr>
        <p:spPr bwMode="auto">
          <a:xfrm>
            <a:off x="7592139" y="3005733"/>
            <a:ext cx="3178612" cy="280511"/>
          </a:xfrm>
          <a:prstGeom prst="rect">
            <a:avLst/>
          </a:prstGeom>
          <a:noFill/>
          <a:ln/>
        </p:spPr>
        <p:txBody>
          <a:bodyPr wrap="none" lIns="0" tIns="0" rIns="0" bIns="0" rtlCol="0" anchor="t"/>
          <a:lstStyle/>
          <a:p>
            <a:pPr marL="0" indent="0" algn="l">
              <a:lnSpc>
                <a:spcPts val="2200"/>
              </a:lnSpc>
              <a:buNone/>
              <a:defRPr/>
            </a:pPr>
            <a:r>
              <a:rPr lang="en-US" sz="1750" b="1">
                <a:solidFill>
                  <a:srgbClr val="272525"/>
                </a:solidFill>
                <a:latin typeface="Inter Bold"/>
                <a:ea typeface="Inter Bold"/>
                <a:cs typeface="Inter Bold"/>
              </a:rPr>
              <a:t>Vulnerable to Packet Sniffing</a:t>
            </a:r>
            <a:endParaRPr lang="en-US" sz="1750"/>
          </a:p>
        </p:txBody>
      </p:sp>
      <p:sp>
        <p:nvSpPr>
          <p:cNvPr id="4094836" name="Text 9"/>
          <p:cNvSpPr/>
          <p:nvPr/>
        </p:nvSpPr>
        <p:spPr bwMode="auto">
          <a:xfrm>
            <a:off x="7592139" y="3393877"/>
            <a:ext cx="6222683" cy="574358"/>
          </a:xfrm>
          <a:prstGeom prst="rect">
            <a:avLst/>
          </a:prstGeom>
          <a:noFill/>
          <a:ln/>
        </p:spPr>
        <p:txBody>
          <a:bodyPr wrap="square" lIns="0" tIns="0" rIns="0" bIns="0" rtlCol="0" anchor="t"/>
          <a:lstStyle/>
          <a:p>
            <a:pPr marL="0" indent="0" algn="l">
              <a:lnSpc>
                <a:spcPts val="2250"/>
              </a:lnSpc>
              <a:buNone/>
              <a:defRPr/>
            </a:pPr>
            <a:r>
              <a:rPr lang="en-US" sz="1400">
                <a:solidFill>
                  <a:srgbClr val="272525"/>
                </a:solidFill>
                <a:latin typeface="Inter"/>
                <a:ea typeface="Inter"/>
                <a:cs typeface="Inter"/>
              </a:rPr>
              <a:t>Malicious actors can easily "sniff" or intercept data packets as they travel across the network, passively capturing valuable information.</a:t>
            </a:r>
            <a:endParaRPr lang="en-US" sz="1400"/>
          </a:p>
        </p:txBody>
      </p:sp>
      <p:sp>
        <p:nvSpPr>
          <p:cNvPr id="223538637" name="Shape 10"/>
          <p:cNvSpPr/>
          <p:nvPr/>
        </p:nvSpPr>
        <p:spPr bwMode="auto">
          <a:xfrm>
            <a:off x="628412" y="4622125"/>
            <a:ext cx="6597015" cy="2342198"/>
          </a:xfrm>
          <a:prstGeom prst="roundRect">
            <a:avLst>
              <a:gd name="adj" fmla="val 3220"/>
            </a:avLst>
          </a:prstGeom>
          <a:solidFill>
            <a:srgbClr val="DADBF1"/>
          </a:solidFill>
          <a:ln w="7620">
            <a:solidFill>
              <a:srgbClr val="C0C1D7"/>
            </a:solidFill>
            <a:prstDash val="solid"/>
          </a:ln>
        </p:spPr>
      </p:sp>
      <p:sp>
        <p:nvSpPr>
          <p:cNvPr id="1486413388" name="Shape 11"/>
          <p:cNvSpPr/>
          <p:nvPr/>
        </p:nvSpPr>
        <p:spPr bwMode="auto">
          <a:xfrm>
            <a:off x="815578" y="4809292"/>
            <a:ext cx="538639" cy="538639"/>
          </a:xfrm>
          <a:prstGeom prst="roundRect">
            <a:avLst>
              <a:gd name="adj" fmla="val 16974422"/>
            </a:avLst>
          </a:prstGeom>
          <a:solidFill>
            <a:srgbClr val="4950BC"/>
          </a:solidFill>
          <a:ln/>
        </p:spPr>
      </p:sp>
      <p:pic>
        <p:nvPicPr>
          <p:cNvPr id="1144289985" name="Image 2" descr="preencoded.png"/>
          <p:cNvPicPr>
            <a:picLocks noChangeAspect="1"/>
          </p:cNvPicPr>
          <p:nvPr/>
        </p:nvPicPr>
        <p:blipFill rotWithShape="1">
          <a:blip r:embed="rId7">
            <a:extLst>
              <a:ext uri="{96DAC541-7B7A-43D3-8B79-37D633B846F1}">
                <asvg:svgBlip xmlns:asvg="http://schemas.microsoft.com/office/drawing/2016/SVG/main" r:embed="rId8"/>
              </a:ext>
            </a:extLst>
          </a:blip>
          <a:stretch/>
        </p:blipFill>
        <p:spPr bwMode="auto">
          <a:xfrm>
            <a:off x="963692" y="4957405"/>
            <a:ext cx="242292" cy="242292"/>
          </a:xfrm>
          <a:prstGeom prst="rect">
            <a:avLst/>
          </a:prstGeom>
        </p:spPr>
      </p:pic>
      <p:sp>
        <p:nvSpPr>
          <p:cNvPr id="1253360820" name="Text 12"/>
          <p:cNvSpPr/>
          <p:nvPr/>
        </p:nvSpPr>
        <p:spPr bwMode="auto">
          <a:xfrm>
            <a:off x="815578" y="5527477"/>
            <a:ext cx="3853458" cy="280511"/>
          </a:xfrm>
          <a:prstGeom prst="rect">
            <a:avLst/>
          </a:prstGeom>
          <a:noFill/>
          <a:ln/>
        </p:spPr>
        <p:txBody>
          <a:bodyPr wrap="none" lIns="0" tIns="0" rIns="0" bIns="0" rtlCol="0" anchor="t"/>
          <a:lstStyle/>
          <a:p>
            <a:pPr marL="0" indent="0" algn="l">
              <a:lnSpc>
                <a:spcPts val="2200"/>
              </a:lnSpc>
              <a:buNone/>
              <a:defRPr/>
            </a:pPr>
            <a:r>
              <a:rPr lang="en-US" sz="1750" b="1">
                <a:solidFill>
                  <a:srgbClr val="272525"/>
                </a:solidFill>
                <a:latin typeface="Inter Bold"/>
                <a:ea typeface="Inter Bold"/>
                <a:cs typeface="Inter Bold"/>
              </a:rPr>
              <a:t>Man-in-the-Middle (MITM) Attacks</a:t>
            </a:r>
            <a:endParaRPr lang="en-US" sz="1750"/>
          </a:p>
        </p:txBody>
      </p:sp>
      <p:sp>
        <p:nvSpPr>
          <p:cNvPr id="586752413" name="Text 13"/>
          <p:cNvSpPr/>
          <p:nvPr/>
        </p:nvSpPr>
        <p:spPr bwMode="auto">
          <a:xfrm>
            <a:off x="815578" y="5915620"/>
            <a:ext cx="6222683" cy="861536"/>
          </a:xfrm>
          <a:prstGeom prst="rect">
            <a:avLst/>
          </a:prstGeom>
          <a:noFill/>
          <a:ln/>
        </p:spPr>
        <p:txBody>
          <a:bodyPr wrap="square" lIns="0" tIns="0" rIns="0" bIns="0" rtlCol="0" anchor="t"/>
          <a:lstStyle/>
          <a:p>
            <a:pPr marL="0" indent="0" algn="l">
              <a:lnSpc>
                <a:spcPts val="2250"/>
              </a:lnSpc>
              <a:buNone/>
              <a:defRPr/>
            </a:pPr>
            <a:r>
              <a:rPr lang="en-US" sz="1400">
                <a:solidFill>
                  <a:srgbClr val="272525"/>
                </a:solidFill>
                <a:latin typeface="Inter"/>
                <a:ea typeface="Inter"/>
                <a:cs typeface="Inter"/>
              </a:rPr>
              <a:t>Attackers can position themselves between the client and server, intercepting, reading, and even modifying communications without either party being aware.</a:t>
            </a:r>
            <a:endParaRPr lang="en-US" sz="1400"/>
          </a:p>
        </p:txBody>
      </p:sp>
      <p:sp>
        <p:nvSpPr>
          <p:cNvPr id="1337573604" name="Shape 14"/>
          <p:cNvSpPr/>
          <p:nvPr/>
        </p:nvSpPr>
        <p:spPr bwMode="auto">
          <a:xfrm>
            <a:off x="7404973" y="4622125"/>
            <a:ext cx="6597015" cy="2342198"/>
          </a:xfrm>
          <a:prstGeom prst="roundRect">
            <a:avLst>
              <a:gd name="adj" fmla="val 3220"/>
            </a:avLst>
          </a:prstGeom>
          <a:solidFill>
            <a:srgbClr val="DADBF1"/>
          </a:solidFill>
          <a:ln w="7620">
            <a:solidFill>
              <a:srgbClr val="C0C1D7"/>
            </a:solidFill>
            <a:prstDash val="solid"/>
          </a:ln>
        </p:spPr>
      </p:sp>
      <p:sp>
        <p:nvSpPr>
          <p:cNvPr id="1574844953" name="Shape 15"/>
          <p:cNvSpPr/>
          <p:nvPr/>
        </p:nvSpPr>
        <p:spPr bwMode="auto">
          <a:xfrm>
            <a:off x="7592139" y="4809292"/>
            <a:ext cx="538639" cy="538639"/>
          </a:xfrm>
          <a:prstGeom prst="roundRect">
            <a:avLst>
              <a:gd name="adj" fmla="val 16974422"/>
            </a:avLst>
          </a:prstGeom>
          <a:solidFill>
            <a:srgbClr val="4950BC"/>
          </a:solidFill>
          <a:ln/>
        </p:spPr>
      </p:sp>
      <p:pic>
        <p:nvPicPr>
          <p:cNvPr id="464338763" name="Image 3" descr="preencoded.png"/>
          <p:cNvPicPr>
            <a:picLocks noChangeAspect="1"/>
          </p:cNvPicPr>
          <p:nvPr/>
        </p:nvPicPr>
        <p:blipFill rotWithShape="1">
          <a:blip r:embed="rId9">
            <a:extLst>
              <a:ext uri="{96DAC541-7B7A-43D3-8B79-37D633B846F1}">
                <asvg:svgBlip xmlns:asvg="http://schemas.microsoft.com/office/drawing/2016/SVG/main" r:embed="rId10"/>
              </a:ext>
            </a:extLst>
          </a:blip>
          <a:stretch/>
        </p:blipFill>
        <p:spPr bwMode="auto">
          <a:xfrm>
            <a:off x="7740253" y="4957405"/>
            <a:ext cx="242292" cy="242292"/>
          </a:xfrm>
          <a:prstGeom prst="rect">
            <a:avLst/>
          </a:prstGeom>
        </p:spPr>
      </p:pic>
      <p:sp>
        <p:nvSpPr>
          <p:cNvPr id="1935165026" name="Text 16"/>
          <p:cNvSpPr/>
          <p:nvPr/>
        </p:nvSpPr>
        <p:spPr bwMode="auto">
          <a:xfrm>
            <a:off x="7592139" y="5527477"/>
            <a:ext cx="2569726" cy="280511"/>
          </a:xfrm>
          <a:prstGeom prst="rect">
            <a:avLst/>
          </a:prstGeom>
          <a:noFill/>
          <a:ln/>
        </p:spPr>
        <p:txBody>
          <a:bodyPr wrap="none" lIns="0" tIns="0" rIns="0" bIns="0" rtlCol="0" anchor="t"/>
          <a:lstStyle/>
          <a:p>
            <a:pPr marL="0" indent="0" algn="l">
              <a:lnSpc>
                <a:spcPts val="2200"/>
              </a:lnSpc>
              <a:buNone/>
              <a:defRPr/>
            </a:pPr>
            <a:r>
              <a:rPr lang="en-US" sz="1750" b="1">
                <a:solidFill>
                  <a:srgbClr val="272525"/>
                </a:solidFill>
                <a:latin typeface="Inter Bold"/>
                <a:ea typeface="Inter Bold"/>
                <a:cs typeface="Inter Bold"/>
              </a:rPr>
              <a:t>Risk of Credential Theft</a:t>
            </a:r>
            <a:endParaRPr lang="en-US" sz="1750"/>
          </a:p>
        </p:txBody>
      </p:sp>
      <p:sp>
        <p:nvSpPr>
          <p:cNvPr id="1938929261" name="Text 17"/>
          <p:cNvSpPr/>
          <p:nvPr/>
        </p:nvSpPr>
        <p:spPr bwMode="auto">
          <a:xfrm>
            <a:off x="7592139" y="5915620"/>
            <a:ext cx="6222683" cy="574358"/>
          </a:xfrm>
          <a:prstGeom prst="rect">
            <a:avLst/>
          </a:prstGeom>
          <a:noFill/>
          <a:ln/>
        </p:spPr>
        <p:txBody>
          <a:bodyPr wrap="square" lIns="0" tIns="0" rIns="0" bIns="0" rtlCol="0" anchor="t"/>
          <a:lstStyle/>
          <a:p>
            <a:pPr marL="0" indent="0" algn="l">
              <a:lnSpc>
                <a:spcPts val="2250"/>
              </a:lnSpc>
              <a:buNone/>
              <a:defRPr/>
            </a:pPr>
            <a:r>
              <a:rPr lang="en-US" sz="1400">
                <a:solidFill>
                  <a:srgbClr val="272525"/>
                </a:solidFill>
                <a:latin typeface="Inter"/>
                <a:ea typeface="Inter"/>
                <a:cs typeface="Inter"/>
              </a:rPr>
              <a:t>Without encryption, sensitive data such as usernames, passwords, and other personal identifiers can be easily stolen if intercepted.</a:t>
            </a:r>
            <a:endParaRPr lang="en-US" sz="1400"/>
          </a:p>
        </p:txBody>
      </p:sp>
      <p:sp>
        <p:nvSpPr>
          <p:cNvPr id="703385900" name="Text 18"/>
          <p:cNvSpPr/>
          <p:nvPr/>
        </p:nvSpPr>
        <p:spPr bwMode="auto">
          <a:xfrm>
            <a:off x="628412" y="7166253"/>
            <a:ext cx="13373576" cy="574358"/>
          </a:xfrm>
          <a:prstGeom prst="rect">
            <a:avLst/>
          </a:prstGeom>
          <a:noFill/>
          <a:ln/>
        </p:spPr>
        <p:txBody>
          <a:bodyPr wrap="square" lIns="0" tIns="0" rIns="0" bIns="0" rtlCol="0" anchor="t"/>
          <a:lstStyle/>
          <a:p>
            <a:pPr marL="0" indent="0" algn="l">
              <a:lnSpc>
                <a:spcPts val="2250"/>
              </a:lnSpc>
              <a:buNone/>
              <a:defRPr/>
            </a:pPr>
            <a:r>
              <a:rPr lang="en-US" sz="1400">
                <a:solidFill>
                  <a:srgbClr val="272525"/>
                </a:solidFill>
                <a:latin typeface="Inter"/>
                <a:ea typeface="Inter"/>
                <a:cs typeface="Inter"/>
              </a:rPr>
              <a:t>While useful for non-sensitive public content, these inherent vulnerabilities make standard HTTP unsuitable for protecting privacy and security in modern web applications.</a:t>
            </a:r>
            <a:endParaRPr lang="en-US" sz="1400"/>
          </a:p>
        </p:txBody>
      </p:sp>
      <p:sp>
        <p:nvSpPr>
          <p:cNvPr id="63057973" name=""/>
          <p:cNvSpPr/>
          <p:nvPr/>
        </p:nvSpPr>
        <p:spPr bwMode="auto">
          <a:xfrm rot="0" flipH="0" flipV="0">
            <a:off x="12805638" y="7619999"/>
            <a:ext cx="1727789" cy="575929"/>
          </a:xfrm>
          <a:prstGeom prst="rect">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 14">
    <p:spTree>
      <p:nvGrpSpPr>
        <p:cNvPr id="1" name=""/>
        <p:cNvGrpSpPr/>
        <p:nvPr/>
      </p:nvGrpSpPr>
      <p:grpSpPr bwMode="auto">
        <a:xfrm>
          <a:off x="0" y="0"/>
          <a:ext cx="0" cy="0"/>
          <a:chOff x="0" y="0"/>
          <a:chExt cx="0" cy="0"/>
        </a:xfrm>
      </p:grpSpPr>
      <p:sp>
        <p:nvSpPr>
          <p:cNvPr id="1604021337" name="Text 0"/>
          <p:cNvSpPr/>
          <p:nvPr/>
        </p:nvSpPr>
        <p:spPr bwMode="auto">
          <a:xfrm>
            <a:off x="706279" y="933569"/>
            <a:ext cx="11222474" cy="630674"/>
          </a:xfrm>
          <a:prstGeom prst="rect">
            <a:avLst/>
          </a:prstGeom>
          <a:noFill/>
          <a:ln/>
        </p:spPr>
        <p:txBody>
          <a:bodyPr wrap="none" lIns="0" tIns="0" rIns="0" bIns="0" rtlCol="0" anchor="t"/>
          <a:lstStyle/>
          <a:p>
            <a:pPr marL="0" indent="0" algn="l">
              <a:lnSpc>
                <a:spcPts val="4950"/>
              </a:lnSpc>
              <a:buNone/>
              <a:defRPr/>
            </a:pPr>
            <a:r>
              <a:rPr lang="en-US" sz="3950" b="1">
                <a:solidFill>
                  <a:srgbClr val="000000"/>
                </a:solidFill>
                <a:latin typeface="Inter Bold"/>
                <a:ea typeface="Inter Bold"/>
                <a:cs typeface="Inter Bold"/>
              </a:rPr>
              <a:t>HTTPS Basics: Securing Web Communication</a:t>
            </a:r>
            <a:endParaRPr lang="en-US" sz="3950"/>
          </a:p>
        </p:txBody>
      </p:sp>
      <p:sp>
        <p:nvSpPr>
          <p:cNvPr id="1308541951" name="Text 1"/>
          <p:cNvSpPr/>
          <p:nvPr/>
        </p:nvSpPr>
        <p:spPr bwMode="auto">
          <a:xfrm>
            <a:off x="706279" y="1866900"/>
            <a:ext cx="13217843" cy="645795"/>
          </a:xfrm>
          <a:prstGeom prst="rect">
            <a:avLst/>
          </a:prstGeom>
          <a:noFill/>
          <a:ln/>
        </p:spPr>
        <p:txBody>
          <a:bodyPr wrap="square" lIns="0" tIns="0" rIns="0" bIns="0" rtlCol="0" anchor="t"/>
          <a:lstStyle/>
          <a:p>
            <a:pPr marL="0" indent="0" algn="l">
              <a:lnSpc>
                <a:spcPts val="2500"/>
              </a:lnSpc>
              <a:buNone/>
              <a:defRPr/>
            </a:pPr>
            <a:r>
              <a:rPr lang="en-US" sz="1550">
                <a:solidFill>
                  <a:srgbClr val="272525"/>
                </a:solidFill>
                <a:latin typeface="Inter"/>
                <a:ea typeface="Inter"/>
                <a:cs typeface="Inter"/>
              </a:rPr>
              <a:t>HTTPS (Hypertext Transfer Protocol Secure) is the secure version of HTTP, utilizing </a:t>
            </a:r>
            <a:r>
              <a:rPr lang="en-US" sz="1550" b="1">
                <a:solidFill>
                  <a:srgbClr val="272525"/>
                </a:solidFill>
                <a:latin typeface="Inter"/>
                <a:ea typeface="Inter"/>
                <a:cs typeface="Inter"/>
              </a:rPr>
              <a:t>Transport Layer Security (TLS)</a:t>
            </a:r>
            <a:r>
              <a:rPr lang="en-US" sz="1550">
                <a:solidFill>
                  <a:srgbClr val="272525"/>
                </a:solidFill>
                <a:latin typeface="Inter"/>
                <a:ea typeface="Inter"/>
                <a:cs typeface="Inter"/>
              </a:rPr>
              <a:t> encryption to protect data exchange between web browsers and servers. It's the standard for secure web communication.</a:t>
            </a:r>
            <a:endParaRPr lang="en-US" sz="1550"/>
          </a:p>
        </p:txBody>
      </p:sp>
      <p:sp>
        <p:nvSpPr>
          <p:cNvPr id="1088637070" name="Shape 2"/>
          <p:cNvSpPr/>
          <p:nvPr/>
        </p:nvSpPr>
        <p:spPr bwMode="auto">
          <a:xfrm>
            <a:off x="706279" y="2739628"/>
            <a:ext cx="4271367" cy="2177296"/>
          </a:xfrm>
          <a:prstGeom prst="roundRect">
            <a:avLst>
              <a:gd name="adj" fmla="val 5040"/>
            </a:avLst>
          </a:prstGeom>
          <a:solidFill>
            <a:srgbClr val="FFFFFF"/>
          </a:solidFill>
          <a:ln w="22860">
            <a:solidFill>
              <a:srgbClr val="C0C1D7"/>
            </a:solidFill>
            <a:prstDash val="solid"/>
          </a:ln>
        </p:spPr>
      </p:sp>
      <p:sp>
        <p:nvSpPr>
          <p:cNvPr id="1161940576" name="Shape 3"/>
          <p:cNvSpPr/>
          <p:nvPr/>
        </p:nvSpPr>
        <p:spPr bwMode="auto">
          <a:xfrm>
            <a:off x="683419" y="2739628"/>
            <a:ext cx="91440" cy="2177296"/>
          </a:xfrm>
          <a:prstGeom prst="roundRect">
            <a:avLst>
              <a:gd name="adj" fmla="val 92699"/>
            </a:avLst>
          </a:prstGeom>
          <a:solidFill>
            <a:srgbClr val="4950BC"/>
          </a:solidFill>
          <a:ln/>
        </p:spPr>
      </p:sp>
      <p:sp>
        <p:nvSpPr>
          <p:cNvPr id="330677772" name="Text 4"/>
          <p:cNvSpPr/>
          <p:nvPr/>
        </p:nvSpPr>
        <p:spPr bwMode="auto">
          <a:xfrm>
            <a:off x="999530" y="2964299"/>
            <a:ext cx="2522696" cy="315278"/>
          </a:xfrm>
          <a:prstGeom prst="rect">
            <a:avLst/>
          </a:prstGeom>
          <a:noFill/>
          <a:ln/>
        </p:spPr>
        <p:txBody>
          <a:bodyPr wrap="none" lIns="0" tIns="0" rIns="0" bIns="0" rtlCol="0" anchor="t"/>
          <a:lstStyle/>
          <a:p>
            <a:pPr marL="0" indent="0" algn="l">
              <a:lnSpc>
                <a:spcPts val="2450"/>
              </a:lnSpc>
              <a:buNone/>
              <a:defRPr/>
            </a:pPr>
            <a:r>
              <a:rPr lang="en-US" sz="1950" b="1">
                <a:solidFill>
                  <a:srgbClr val="272525"/>
                </a:solidFill>
                <a:latin typeface="Inter Bold"/>
                <a:ea typeface="Inter Bold"/>
                <a:cs typeface="Inter Bold"/>
              </a:rPr>
              <a:t>Encryption Power</a:t>
            </a:r>
            <a:endParaRPr lang="en-US" sz="1950"/>
          </a:p>
        </p:txBody>
      </p:sp>
      <p:sp>
        <p:nvSpPr>
          <p:cNvPr id="1490614331" name="Text 5"/>
          <p:cNvSpPr/>
          <p:nvPr/>
        </p:nvSpPr>
        <p:spPr bwMode="auto">
          <a:xfrm>
            <a:off x="999530" y="3400663"/>
            <a:ext cx="3753444" cy="1291590"/>
          </a:xfrm>
          <a:prstGeom prst="rect">
            <a:avLst/>
          </a:prstGeom>
          <a:noFill/>
          <a:ln/>
        </p:spPr>
        <p:txBody>
          <a:bodyPr wrap="square" lIns="0" tIns="0" rIns="0" bIns="0" rtlCol="0" anchor="t"/>
          <a:lstStyle/>
          <a:p>
            <a:pPr marL="0" indent="0" algn="l">
              <a:lnSpc>
                <a:spcPts val="2500"/>
              </a:lnSpc>
              <a:buNone/>
              <a:defRPr/>
            </a:pPr>
            <a:r>
              <a:rPr lang="en-US" sz="1550">
                <a:solidFill>
                  <a:srgbClr val="272525"/>
                </a:solidFill>
                <a:latin typeface="Inter"/>
                <a:ea typeface="Inter"/>
                <a:cs typeface="Inter"/>
              </a:rPr>
              <a:t>Integrates </a:t>
            </a:r>
            <a:r>
              <a:rPr lang="en-US" sz="1550" b="1">
                <a:solidFill>
                  <a:srgbClr val="272525"/>
                </a:solidFill>
                <a:latin typeface="Inter"/>
                <a:ea typeface="Inter"/>
                <a:cs typeface="Inter"/>
              </a:rPr>
              <a:t>TLS encryption</a:t>
            </a:r>
            <a:r>
              <a:rPr lang="en-US" sz="1550">
                <a:solidFill>
                  <a:srgbClr val="272525"/>
                </a:solidFill>
                <a:latin typeface="Inter"/>
                <a:ea typeface="Inter"/>
                <a:cs typeface="Inter"/>
              </a:rPr>
              <a:t> (formerly SSL) to scramble data, making it unreadable to unauthorized parties even if intercepted.</a:t>
            </a:r>
            <a:endParaRPr lang="en-US" sz="1550"/>
          </a:p>
        </p:txBody>
      </p:sp>
      <p:sp>
        <p:nvSpPr>
          <p:cNvPr id="2060070356" name="Shape 6"/>
          <p:cNvSpPr/>
          <p:nvPr/>
        </p:nvSpPr>
        <p:spPr bwMode="auto">
          <a:xfrm>
            <a:off x="5179457" y="2739628"/>
            <a:ext cx="4271367" cy="2177296"/>
          </a:xfrm>
          <a:prstGeom prst="roundRect">
            <a:avLst>
              <a:gd name="adj" fmla="val 5040"/>
            </a:avLst>
          </a:prstGeom>
          <a:solidFill>
            <a:srgbClr val="FFFFFF"/>
          </a:solidFill>
          <a:ln w="22860">
            <a:solidFill>
              <a:srgbClr val="C0C1D7"/>
            </a:solidFill>
            <a:prstDash val="solid"/>
          </a:ln>
        </p:spPr>
      </p:sp>
      <p:sp>
        <p:nvSpPr>
          <p:cNvPr id="1251792219" name="Shape 7"/>
          <p:cNvSpPr/>
          <p:nvPr/>
        </p:nvSpPr>
        <p:spPr bwMode="auto">
          <a:xfrm>
            <a:off x="5156597" y="2739628"/>
            <a:ext cx="91440" cy="2177296"/>
          </a:xfrm>
          <a:prstGeom prst="roundRect">
            <a:avLst>
              <a:gd name="adj" fmla="val 92699"/>
            </a:avLst>
          </a:prstGeom>
          <a:solidFill>
            <a:srgbClr val="4950BC"/>
          </a:solidFill>
          <a:ln/>
        </p:spPr>
      </p:sp>
      <p:sp>
        <p:nvSpPr>
          <p:cNvPr id="2089465739" name="Text 8"/>
          <p:cNvSpPr/>
          <p:nvPr/>
        </p:nvSpPr>
        <p:spPr bwMode="auto">
          <a:xfrm>
            <a:off x="5472708" y="2964299"/>
            <a:ext cx="2758797" cy="315278"/>
          </a:xfrm>
          <a:prstGeom prst="rect">
            <a:avLst/>
          </a:prstGeom>
          <a:noFill/>
          <a:ln/>
        </p:spPr>
        <p:txBody>
          <a:bodyPr wrap="none" lIns="0" tIns="0" rIns="0" bIns="0" rtlCol="0" anchor="t"/>
          <a:lstStyle/>
          <a:p>
            <a:pPr marL="0" indent="0" algn="l">
              <a:lnSpc>
                <a:spcPts val="2450"/>
              </a:lnSpc>
              <a:buNone/>
              <a:defRPr/>
            </a:pPr>
            <a:r>
              <a:rPr lang="en-US" sz="1950" b="1">
                <a:solidFill>
                  <a:srgbClr val="272525"/>
                </a:solidFill>
                <a:latin typeface="Inter Bold"/>
                <a:ea typeface="Inter Bold"/>
                <a:cs typeface="Inter Bold"/>
              </a:rPr>
              <a:t>Dedicated Secure Port</a:t>
            </a:r>
            <a:endParaRPr lang="en-US" sz="1950"/>
          </a:p>
        </p:txBody>
      </p:sp>
      <p:sp>
        <p:nvSpPr>
          <p:cNvPr id="1381752298" name="Text 9"/>
          <p:cNvSpPr/>
          <p:nvPr/>
        </p:nvSpPr>
        <p:spPr bwMode="auto">
          <a:xfrm>
            <a:off x="5472708" y="3400663"/>
            <a:ext cx="3753444" cy="1291590"/>
          </a:xfrm>
          <a:prstGeom prst="rect">
            <a:avLst/>
          </a:prstGeom>
          <a:noFill/>
          <a:ln/>
        </p:spPr>
        <p:txBody>
          <a:bodyPr wrap="square" lIns="0" tIns="0" rIns="0" bIns="0" rtlCol="0" anchor="t"/>
          <a:lstStyle/>
          <a:p>
            <a:pPr marL="0" indent="0" algn="l">
              <a:lnSpc>
                <a:spcPts val="2500"/>
              </a:lnSpc>
              <a:buNone/>
              <a:defRPr/>
            </a:pPr>
            <a:r>
              <a:rPr lang="en-US" sz="1550">
                <a:solidFill>
                  <a:srgbClr val="272525"/>
                </a:solidFill>
                <a:latin typeface="Inter"/>
                <a:ea typeface="Inter"/>
                <a:cs typeface="Inter"/>
              </a:rPr>
              <a:t>Operates over </a:t>
            </a:r>
            <a:r>
              <a:rPr lang="en-US" sz="1550" b="1">
                <a:solidFill>
                  <a:srgbClr val="272525"/>
                </a:solidFill>
                <a:latin typeface="Inter"/>
                <a:ea typeface="Inter"/>
                <a:cs typeface="Inter"/>
              </a:rPr>
              <a:t>port 443</a:t>
            </a:r>
            <a:r>
              <a:rPr lang="en-US" sz="1550">
                <a:solidFill>
                  <a:srgbClr val="272525"/>
                </a:solidFill>
                <a:latin typeface="Inter"/>
                <a:ea typeface="Inter"/>
                <a:cs typeface="Inter"/>
              </a:rPr>
              <a:t>, a dedicated port for secure web traffic, distinguishing it from standard HTTP's port 80.</a:t>
            </a:r>
            <a:endParaRPr lang="en-US" sz="1550"/>
          </a:p>
        </p:txBody>
      </p:sp>
      <p:sp>
        <p:nvSpPr>
          <p:cNvPr id="298879088" name="Shape 10"/>
          <p:cNvSpPr/>
          <p:nvPr/>
        </p:nvSpPr>
        <p:spPr bwMode="auto">
          <a:xfrm>
            <a:off x="9652635" y="2739628"/>
            <a:ext cx="4271367" cy="2177296"/>
          </a:xfrm>
          <a:prstGeom prst="roundRect">
            <a:avLst>
              <a:gd name="adj" fmla="val 5040"/>
            </a:avLst>
          </a:prstGeom>
          <a:solidFill>
            <a:srgbClr val="FFFFFF"/>
          </a:solidFill>
          <a:ln w="22860">
            <a:solidFill>
              <a:srgbClr val="C0C1D7"/>
            </a:solidFill>
            <a:prstDash val="solid"/>
          </a:ln>
        </p:spPr>
      </p:sp>
      <p:sp>
        <p:nvSpPr>
          <p:cNvPr id="1685312618" name="Shape 11"/>
          <p:cNvSpPr/>
          <p:nvPr/>
        </p:nvSpPr>
        <p:spPr bwMode="auto">
          <a:xfrm>
            <a:off x="9629775" y="2739628"/>
            <a:ext cx="91440" cy="2177296"/>
          </a:xfrm>
          <a:prstGeom prst="roundRect">
            <a:avLst>
              <a:gd name="adj" fmla="val 92699"/>
            </a:avLst>
          </a:prstGeom>
          <a:solidFill>
            <a:srgbClr val="4950BC"/>
          </a:solidFill>
          <a:ln/>
        </p:spPr>
      </p:sp>
      <p:sp>
        <p:nvSpPr>
          <p:cNvPr id="997284123" name="Text 12"/>
          <p:cNvSpPr/>
          <p:nvPr/>
        </p:nvSpPr>
        <p:spPr bwMode="auto">
          <a:xfrm>
            <a:off x="9945885" y="2964299"/>
            <a:ext cx="3282910" cy="315278"/>
          </a:xfrm>
          <a:prstGeom prst="rect">
            <a:avLst/>
          </a:prstGeom>
          <a:noFill/>
          <a:ln/>
        </p:spPr>
        <p:txBody>
          <a:bodyPr wrap="none" lIns="0" tIns="0" rIns="0" bIns="0" rtlCol="0" anchor="t"/>
          <a:lstStyle/>
          <a:p>
            <a:pPr marL="0" indent="0" algn="l">
              <a:lnSpc>
                <a:spcPts val="2450"/>
              </a:lnSpc>
              <a:buNone/>
              <a:defRPr/>
            </a:pPr>
            <a:r>
              <a:rPr lang="en-US" sz="1950" b="1">
                <a:solidFill>
                  <a:srgbClr val="272525"/>
                </a:solidFill>
                <a:latin typeface="Inter Bold"/>
                <a:ea typeface="Inter Bold"/>
                <a:cs typeface="Inter Bold"/>
              </a:rPr>
              <a:t>Comprehensive Protection</a:t>
            </a:r>
            <a:endParaRPr lang="en-US" sz="1950"/>
          </a:p>
        </p:txBody>
      </p:sp>
      <p:sp>
        <p:nvSpPr>
          <p:cNvPr id="1751860227" name="Text 13"/>
          <p:cNvSpPr/>
          <p:nvPr/>
        </p:nvSpPr>
        <p:spPr bwMode="auto">
          <a:xfrm>
            <a:off x="9945885" y="3400663"/>
            <a:ext cx="3753444" cy="968693"/>
          </a:xfrm>
          <a:prstGeom prst="rect">
            <a:avLst/>
          </a:prstGeom>
          <a:noFill/>
          <a:ln/>
        </p:spPr>
        <p:txBody>
          <a:bodyPr wrap="square" lIns="0" tIns="0" rIns="0" bIns="0" rtlCol="0" anchor="t"/>
          <a:lstStyle/>
          <a:p>
            <a:pPr marL="0" indent="0" algn="l">
              <a:lnSpc>
                <a:spcPts val="2500"/>
              </a:lnSpc>
              <a:buNone/>
              <a:defRPr/>
            </a:pPr>
            <a:r>
              <a:rPr lang="en-US" sz="1550">
                <a:solidFill>
                  <a:srgbClr val="272525"/>
                </a:solidFill>
                <a:latin typeface="Inter"/>
                <a:ea typeface="Inter"/>
                <a:cs typeface="Inter"/>
              </a:rPr>
              <a:t>Encrypts critical information including </a:t>
            </a:r>
            <a:r>
              <a:rPr lang="en-US" sz="1550" b="1">
                <a:solidFill>
                  <a:srgbClr val="272525"/>
                </a:solidFill>
                <a:latin typeface="Inter"/>
                <a:ea typeface="Inter"/>
                <a:cs typeface="Inter"/>
              </a:rPr>
              <a:t>usernames, passwords, cookies,</a:t>
            </a:r>
            <a:r>
              <a:rPr lang="en-US" sz="1550">
                <a:solidFill>
                  <a:srgbClr val="272525"/>
                </a:solidFill>
                <a:latin typeface="Inter"/>
                <a:ea typeface="Inter"/>
                <a:cs typeface="Inter"/>
              </a:rPr>
              <a:t> and the entire </a:t>
            </a:r>
            <a:r>
              <a:rPr lang="en-US" sz="1550" b="1">
                <a:solidFill>
                  <a:srgbClr val="272525"/>
                </a:solidFill>
                <a:latin typeface="Inter"/>
                <a:ea typeface="Inter"/>
                <a:cs typeface="Inter"/>
              </a:rPr>
              <a:t>content</a:t>
            </a:r>
            <a:r>
              <a:rPr lang="en-US" sz="1550">
                <a:solidFill>
                  <a:srgbClr val="272525"/>
                </a:solidFill>
                <a:latin typeface="Inter"/>
                <a:ea typeface="Inter"/>
                <a:cs typeface="Inter"/>
              </a:rPr>
              <a:t> of web pages.</a:t>
            </a:r>
            <a:endParaRPr lang="en-US" sz="1550"/>
          </a:p>
        </p:txBody>
      </p:sp>
      <p:sp>
        <p:nvSpPr>
          <p:cNvPr id="244043707" name="Shape 14"/>
          <p:cNvSpPr/>
          <p:nvPr/>
        </p:nvSpPr>
        <p:spPr bwMode="auto">
          <a:xfrm>
            <a:off x="706279" y="5118735"/>
            <a:ext cx="4271367" cy="2177296"/>
          </a:xfrm>
          <a:prstGeom prst="roundRect">
            <a:avLst>
              <a:gd name="adj" fmla="val 5040"/>
            </a:avLst>
          </a:prstGeom>
          <a:solidFill>
            <a:srgbClr val="FFFFFF"/>
          </a:solidFill>
          <a:ln w="22860">
            <a:solidFill>
              <a:srgbClr val="C0C1D7"/>
            </a:solidFill>
            <a:prstDash val="solid"/>
          </a:ln>
        </p:spPr>
      </p:sp>
      <p:sp>
        <p:nvSpPr>
          <p:cNvPr id="272200198" name="Shape 15"/>
          <p:cNvSpPr/>
          <p:nvPr/>
        </p:nvSpPr>
        <p:spPr bwMode="auto">
          <a:xfrm>
            <a:off x="683419" y="5118735"/>
            <a:ext cx="91440" cy="2177296"/>
          </a:xfrm>
          <a:prstGeom prst="roundRect">
            <a:avLst>
              <a:gd name="adj" fmla="val 92699"/>
            </a:avLst>
          </a:prstGeom>
          <a:solidFill>
            <a:srgbClr val="4950BC"/>
          </a:solidFill>
          <a:ln/>
        </p:spPr>
      </p:sp>
      <p:sp>
        <p:nvSpPr>
          <p:cNvPr id="1583386730" name="Text 16"/>
          <p:cNvSpPr/>
          <p:nvPr/>
        </p:nvSpPr>
        <p:spPr bwMode="auto">
          <a:xfrm>
            <a:off x="999530" y="5343406"/>
            <a:ext cx="2522696" cy="315278"/>
          </a:xfrm>
          <a:prstGeom prst="rect">
            <a:avLst/>
          </a:prstGeom>
          <a:noFill/>
          <a:ln/>
        </p:spPr>
        <p:txBody>
          <a:bodyPr wrap="none" lIns="0" tIns="0" rIns="0" bIns="0" rtlCol="0" anchor="t"/>
          <a:lstStyle/>
          <a:p>
            <a:pPr marL="0" indent="0" algn="l">
              <a:lnSpc>
                <a:spcPts val="2450"/>
              </a:lnSpc>
              <a:buNone/>
              <a:defRPr/>
            </a:pPr>
            <a:r>
              <a:rPr lang="en-US" sz="1950" b="1">
                <a:solidFill>
                  <a:srgbClr val="272525"/>
                </a:solidFill>
                <a:latin typeface="Inter Bold"/>
                <a:ea typeface="Inter Bold"/>
                <a:cs typeface="Inter Bold"/>
              </a:rPr>
              <a:t>Core Security Pillars</a:t>
            </a:r>
            <a:endParaRPr lang="en-US" sz="1950"/>
          </a:p>
        </p:txBody>
      </p:sp>
      <p:sp>
        <p:nvSpPr>
          <p:cNvPr id="737476140" name="Text 17"/>
          <p:cNvSpPr/>
          <p:nvPr/>
        </p:nvSpPr>
        <p:spPr bwMode="auto">
          <a:xfrm>
            <a:off x="999530" y="5779770"/>
            <a:ext cx="3753444" cy="1291590"/>
          </a:xfrm>
          <a:prstGeom prst="rect">
            <a:avLst/>
          </a:prstGeom>
          <a:noFill/>
          <a:ln/>
        </p:spPr>
        <p:txBody>
          <a:bodyPr wrap="square" lIns="0" tIns="0" rIns="0" bIns="0" rtlCol="0" anchor="t"/>
          <a:lstStyle/>
          <a:p>
            <a:pPr marL="0" indent="0" algn="l">
              <a:lnSpc>
                <a:spcPts val="2500"/>
              </a:lnSpc>
              <a:buNone/>
              <a:defRPr/>
            </a:pPr>
            <a:r>
              <a:rPr lang="en-US" sz="1550">
                <a:solidFill>
                  <a:srgbClr val="272525"/>
                </a:solidFill>
                <a:latin typeface="Inter"/>
                <a:ea typeface="Inter"/>
                <a:cs typeface="Inter"/>
              </a:rPr>
              <a:t>Provides </a:t>
            </a:r>
            <a:r>
              <a:rPr lang="en-US" sz="1550" b="1">
                <a:solidFill>
                  <a:srgbClr val="272525"/>
                </a:solidFill>
                <a:latin typeface="Inter"/>
                <a:ea typeface="Inter"/>
                <a:cs typeface="Inter"/>
              </a:rPr>
              <a:t>confidentiality</a:t>
            </a:r>
            <a:r>
              <a:rPr lang="en-US" sz="1550">
                <a:solidFill>
                  <a:srgbClr val="272525"/>
                </a:solidFill>
                <a:latin typeface="Inter"/>
                <a:ea typeface="Inter"/>
                <a:cs typeface="Inter"/>
              </a:rPr>
              <a:t> (data privacy), </a:t>
            </a:r>
            <a:r>
              <a:rPr lang="en-US" sz="1550" b="1">
                <a:solidFill>
                  <a:srgbClr val="272525"/>
                </a:solidFill>
                <a:latin typeface="Inter"/>
                <a:ea typeface="Inter"/>
                <a:cs typeface="Inter"/>
              </a:rPr>
              <a:t>integrity</a:t>
            </a:r>
            <a:r>
              <a:rPr lang="en-US" sz="1550">
                <a:solidFill>
                  <a:srgbClr val="272525"/>
                </a:solidFill>
                <a:latin typeface="Inter"/>
                <a:ea typeface="Inter"/>
                <a:cs typeface="Inter"/>
              </a:rPr>
              <a:t> (data not tampered with), and </a:t>
            </a:r>
            <a:r>
              <a:rPr lang="en-US" sz="1550" b="1">
                <a:solidFill>
                  <a:srgbClr val="272525"/>
                </a:solidFill>
                <a:latin typeface="Inter"/>
                <a:ea typeface="Inter"/>
                <a:cs typeface="Inter"/>
              </a:rPr>
              <a:t>authentication</a:t>
            </a:r>
            <a:r>
              <a:rPr lang="en-US" sz="1550">
                <a:solidFill>
                  <a:srgbClr val="272525"/>
                </a:solidFill>
                <a:latin typeface="Inter"/>
                <a:ea typeface="Inter"/>
                <a:cs typeface="Inter"/>
              </a:rPr>
              <a:t> (verifies server identity).</a:t>
            </a:r>
            <a:endParaRPr lang="en-US" sz="1550"/>
          </a:p>
        </p:txBody>
      </p:sp>
      <p:sp>
        <p:nvSpPr>
          <p:cNvPr id="1350012616" name="Shape 18"/>
          <p:cNvSpPr/>
          <p:nvPr/>
        </p:nvSpPr>
        <p:spPr bwMode="auto">
          <a:xfrm>
            <a:off x="5179457" y="5118735"/>
            <a:ext cx="4271367" cy="2177296"/>
          </a:xfrm>
          <a:prstGeom prst="roundRect">
            <a:avLst>
              <a:gd name="adj" fmla="val 5040"/>
            </a:avLst>
          </a:prstGeom>
          <a:solidFill>
            <a:srgbClr val="FFFFFF"/>
          </a:solidFill>
          <a:ln w="22860">
            <a:solidFill>
              <a:srgbClr val="C0C1D7"/>
            </a:solidFill>
            <a:prstDash val="solid"/>
          </a:ln>
        </p:spPr>
      </p:sp>
      <p:sp>
        <p:nvSpPr>
          <p:cNvPr id="1636528138" name="Shape 19"/>
          <p:cNvSpPr/>
          <p:nvPr/>
        </p:nvSpPr>
        <p:spPr bwMode="auto">
          <a:xfrm>
            <a:off x="5156597" y="5118735"/>
            <a:ext cx="91440" cy="2177296"/>
          </a:xfrm>
          <a:prstGeom prst="roundRect">
            <a:avLst>
              <a:gd name="adj" fmla="val 92699"/>
            </a:avLst>
          </a:prstGeom>
          <a:solidFill>
            <a:srgbClr val="4950BC"/>
          </a:solidFill>
          <a:ln/>
        </p:spPr>
      </p:sp>
      <p:sp>
        <p:nvSpPr>
          <p:cNvPr id="1254101635" name="Text 20"/>
          <p:cNvSpPr/>
          <p:nvPr/>
        </p:nvSpPr>
        <p:spPr bwMode="auto">
          <a:xfrm>
            <a:off x="5472708" y="5343406"/>
            <a:ext cx="3271004" cy="315278"/>
          </a:xfrm>
          <a:prstGeom prst="rect">
            <a:avLst/>
          </a:prstGeom>
          <a:noFill/>
          <a:ln/>
        </p:spPr>
        <p:txBody>
          <a:bodyPr wrap="none" lIns="0" tIns="0" rIns="0" bIns="0" rtlCol="0" anchor="t"/>
          <a:lstStyle/>
          <a:p>
            <a:pPr marL="0" indent="0" algn="l">
              <a:lnSpc>
                <a:spcPts val="2450"/>
              </a:lnSpc>
              <a:buNone/>
              <a:defRPr/>
            </a:pPr>
            <a:r>
              <a:rPr lang="en-US" sz="1950" b="1">
                <a:solidFill>
                  <a:srgbClr val="272525"/>
                </a:solidFill>
                <a:latin typeface="Inter Bold"/>
                <a:ea typeface="Inter Bold"/>
                <a:cs typeface="Inter Bold"/>
              </a:rPr>
              <a:t>Trust Through Certificates</a:t>
            </a:r>
            <a:endParaRPr lang="en-US" sz="1950"/>
          </a:p>
        </p:txBody>
      </p:sp>
      <p:sp>
        <p:nvSpPr>
          <p:cNvPr id="963619393" name="Text 21"/>
          <p:cNvSpPr/>
          <p:nvPr/>
        </p:nvSpPr>
        <p:spPr bwMode="auto">
          <a:xfrm>
            <a:off x="5472708" y="5779770"/>
            <a:ext cx="3753444" cy="1291590"/>
          </a:xfrm>
          <a:prstGeom prst="rect">
            <a:avLst/>
          </a:prstGeom>
          <a:noFill/>
          <a:ln/>
        </p:spPr>
        <p:txBody>
          <a:bodyPr wrap="square" lIns="0" tIns="0" rIns="0" bIns="0" rtlCol="0" anchor="t"/>
          <a:lstStyle/>
          <a:p>
            <a:pPr marL="0" indent="0" algn="l">
              <a:lnSpc>
                <a:spcPts val="2500"/>
              </a:lnSpc>
              <a:buNone/>
              <a:defRPr/>
            </a:pPr>
            <a:r>
              <a:rPr lang="en-US" sz="1550">
                <a:solidFill>
                  <a:srgbClr val="272525"/>
                </a:solidFill>
                <a:latin typeface="Inter"/>
                <a:ea typeface="Inter"/>
                <a:cs typeface="Inter"/>
              </a:rPr>
              <a:t>Requires </a:t>
            </a:r>
            <a:r>
              <a:rPr lang="en-US" sz="1550" b="1">
                <a:solidFill>
                  <a:srgbClr val="272525"/>
                </a:solidFill>
                <a:latin typeface="Inter"/>
                <a:ea typeface="Inter"/>
                <a:cs typeface="Inter"/>
              </a:rPr>
              <a:t>digital certificates</a:t>
            </a:r>
            <a:r>
              <a:rPr lang="en-US" sz="1550">
                <a:solidFill>
                  <a:srgbClr val="272525"/>
                </a:solidFill>
                <a:latin typeface="Inter"/>
                <a:ea typeface="Inter"/>
                <a:cs typeface="Inter"/>
              </a:rPr>
              <a:t> issued by Certificate Authorities (CAs) to verify the identity of the website, preventing impersonation.</a:t>
            </a:r>
            <a:endParaRPr lang="en-US" sz="1550"/>
          </a:p>
        </p:txBody>
      </p:sp>
      <p:sp>
        <p:nvSpPr>
          <p:cNvPr id="571023343" name=""/>
          <p:cNvSpPr/>
          <p:nvPr/>
        </p:nvSpPr>
        <p:spPr bwMode="auto">
          <a:xfrm rot="0" flipH="0" flipV="0">
            <a:off x="12805638" y="7619999"/>
            <a:ext cx="1727789" cy="575929"/>
          </a:xfrm>
          <a:prstGeom prst="rect">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 15">
    <p:spTree>
      <p:nvGrpSpPr>
        <p:cNvPr id="1" name=""/>
        <p:cNvGrpSpPr/>
        <p:nvPr/>
      </p:nvGrpSpPr>
      <p:grpSpPr bwMode="auto">
        <a:xfrm>
          <a:off x="0" y="0"/>
          <a:ext cx="0" cy="0"/>
          <a:chOff x="0" y="0"/>
          <a:chExt cx="0" cy="0"/>
        </a:xfrm>
      </p:grpSpPr>
      <p:sp>
        <p:nvSpPr>
          <p:cNvPr id="1620842221" name="Text 0"/>
          <p:cNvSpPr/>
          <p:nvPr/>
        </p:nvSpPr>
        <p:spPr bwMode="auto">
          <a:xfrm>
            <a:off x="793790" y="919163"/>
            <a:ext cx="10449520" cy="708779"/>
          </a:xfrm>
          <a:prstGeom prst="rect">
            <a:avLst/>
          </a:prstGeom>
          <a:noFill/>
          <a:ln/>
        </p:spPr>
        <p:txBody>
          <a:bodyPr wrap="none" lIns="0" tIns="0" rIns="0" bIns="0" rtlCol="0" anchor="t"/>
          <a:lstStyle/>
          <a:p>
            <a:pPr marL="0" indent="0" algn="l">
              <a:lnSpc>
                <a:spcPts val="5550"/>
              </a:lnSpc>
              <a:buNone/>
              <a:defRPr/>
            </a:pPr>
            <a:r>
              <a:rPr lang="en-US" sz="4450" b="1">
                <a:solidFill>
                  <a:srgbClr val="000000"/>
                </a:solidFill>
                <a:latin typeface="Inter Bold"/>
                <a:ea typeface="Inter Bold"/>
                <a:cs typeface="Inter Bold"/>
              </a:rPr>
              <a:t>HTTP vs HTTPS: A Direct Comparison</a:t>
            </a:r>
            <a:endParaRPr lang="en-US" sz="4450"/>
          </a:p>
        </p:txBody>
      </p:sp>
      <p:sp>
        <p:nvSpPr>
          <p:cNvPr id="814703614" name="Text 1"/>
          <p:cNvSpPr/>
          <p:nvPr/>
        </p:nvSpPr>
        <p:spPr bwMode="auto">
          <a:xfrm>
            <a:off x="793790" y="2081570"/>
            <a:ext cx="13042821" cy="725805"/>
          </a:xfrm>
          <a:prstGeom prst="rect">
            <a:avLst/>
          </a:prstGeom>
          <a:noFill/>
          <a:ln/>
        </p:spPr>
        <p:txBody>
          <a:bodyPr wrap="square" lIns="0" tIns="0" rIns="0" bIns="0" rtlCol="0" anchor="t"/>
          <a:lstStyle/>
          <a:p>
            <a:pPr marL="0" indent="0" algn="l">
              <a:lnSpc>
                <a:spcPts val="2850"/>
              </a:lnSpc>
              <a:buNone/>
              <a:defRPr/>
            </a:pPr>
            <a:r>
              <a:rPr lang="en-US" sz="1750">
                <a:solidFill>
                  <a:srgbClr val="272525"/>
                </a:solidFill>
                <a:latin typeface="Inter"/>
                <a:ea typeface="Inter"/>
                <a:cs typeface="Inter"/>
              </a:rPr>
              <a:t>Understanding the fundamental differences between HTTP and HTTPS is crucial for web security and performance. This table highlights the key distinctions that make HTTPS the preferred choice for secure communication.</a:t>
            </a:r>
            <a:endParaRPr lang="en-US" sz="1750"/>
          </a:p>
        </p:txBody>
      </p:sp>
      <p:sp>
        <p:nvSpPr>
          <p:cNvPr id="632956249" name="Shape 2"/>
          <p:cNvSpPr/>
          <p:nvPr/>
        </p:nvSpPr>
        <p:spPr bwMode="auto">
          <a:xfrm>
            <a:off x="793790" y="3062526"/>
            <a:ext cx="13042821" cy="3266837"/>
          </a:xfrm>
          <a:prstGeom prst="roundRect">
            <a:avLst>
              <a:gd name="adj" fmla="val 2916"/>
            </a:avLst>
          </a:prstGeom>
          <a:noFill/>
          <a:ln w="7620">
            <a:solidFill>
              <a:srgbClr val="000000">
                <a:alpha val="7999"/>
              </a:srgbClr>
            </a:solidFill>
            <a:prstDash val="solid"/>
          </a:ln>
        </p:spPr>
      </p:sp>
      <p:sp>
        <p:nvSpPr>
          <p:cNvPr id="856816436" name="Shape 3"/>
          <p:cNvSpPr/>
          <p:nvPr/>
        </p:nvSpPr>
        <p:spPr bwMode="auto">
          <a:xfrm>
            <a:off x="801410" y="3070146"/>
            <a:ext cx="13027581" cy="650319"/>
          </a:xfrm>
          <a:prstGeom prst="rect">
            <a:avLst/>
          </a:prstGeom>
          <a:solidFill>
            <a:srgbClr val="FFFFFF">
              <a:alpha val="3999"/>
            </a:srgbClr>
          </a:solidFill>
          <a:ln/>
        </p:spPr>
      </p:sp>
      <p:sp>
        <p:nvSpPr>
          <p:cNvPr id="551223776" name="Text 4"/>
          <p:cNvSpPr/>
          <p:nvPr/>
        </p:nvSpPr>
        <p:spPr bwMode="auto">
          <a:xfrm>
            <a:off x="1028343" y="3213854"/>
            <a:ext cx="4102179" cy="362903"/>
          </a:xfrm>
          <a:prstGeom prst="rect">
            <a:avLst/>
          </a:prstGeom>
          <a:noFill/>
          <a:ln/>
        </p:spPr>
        <p:txBody>
          <a:bodyPr wrap="none" lIns="0" tIns="0" rIns="0" bIns="0" rtlCol="0" anchor="t"/>
          <a:lstStyle/>
          <a:p>
            <a:pPr marL="0" indent="0" algn="l">
              <a:lnSpc>
                <a:spcPts val="2850"/>
              </a:lnSpc>
              <a:buNone/>
              <a:defRPr/>
            </a:pPr>
            <a:r>
              <a:rPr lang="en-US" sz="1750">
                <a:solidFill>
                  <a:srgbClr val="272525"/>
                </a:solidFill>
                <a:latin typeface="Inter"/>
                <a:ea typeface="Inter"/>
                <a:cs typeface="Inter"/>
              </a:rPr>
              <a:t>Encryption</a:t>
            </a:r>
            <a:endParaRPr lang="en-US" sz="1750"/>
          </a:p>
        </p:txBody>
      </p:sp>
      <p:sp>
        <p:nvSpPr>
          <p:cNvPr id="1477452556" name="Text 5"/>
          <p:cNvSpPr/>
          <p:nvPr/>
        </p:nvSpPr>
        <p:spPr bwMode="auto">
          <a:xfrm>
            <a:off x="5591770" y="3213854"/>
            <a:ext cx="3446978" cy="362903"/>
          </a:xfrm>
          <a:prstGeom prst="rect">
            <a:avLst/>
          </a:prstGeom>
          <a:noFill/>
          <a:ln/>
        </p:spPr>
        <p:txBody>
          <a:bodyPr wrap="none" lIns="0" tIns="0" rIns="0" bIns="0" rtlCol="0" anchor="t"/>
          <a:lstStyle/>
          <a:p>
            <a:pPr marL="0" indent="0" algn="l">
              <a:lnSpc>
                <a:spcPts val="2850"/>
              </a:lnSpc>
              <a:buNone/>
              <a:defRPr/>
            </a:pPr>
            <a:r>
              <a:rPr lang="en-US" sz="1750">
                <a:solidFill>
                  <a:srgbClr val="000000"/>
                </a:solidFill>
                <a:latin typeface="Inter"/>
                <a:ea typeface="Inter"/>
                <a:cs typeface="Inter"/>
              </a:rPr>
              <a:t>❌</a:t>
            </a:r>
            <a:r>
              <a:rPr lang="en-US" sz="1750">
                <a:solidFill>
                  <a:srgbClr val="272525"/>
                </a:solidFill>
                <a:latin typeface="Inter"/>
                <a:ea typeface="Inter"/>
                <a:cs typeface="Inter"/>
              </a:rPr>
              <a:t> No</a:t>
            </a:r>
            <a:endParaRPr lang="en-US" sz="1750"/>
          </a:p>
        </p:txBody>
      </p:sp>
      <p:sp>
        <p:nvSpPr>
          <p:cNvPr id="101156655" name="Text 6"/>
          <p:cNvSpPr/>
          <p:nvPr/>
        </p:nvSpPr>
        <p:spPr bwMode="auto">
          <a:xfrm>
            <a:off x="9499997" y="3213854"/>
            <a:ext cx="4102179" cy="362903"/>
          </a:xfrm>
          <a:prstGeom prst="rect">
            <a:avLst/>
          </a:prstGeom>
          <a:noFill/>
          <a:ln/>
        </p:spPr>
        <p:txBody>
          <a:bodyPr wrap="none" lIns="0" tIns="0" rIns="0" bIns="0" rtlCol="0" anchor="t"/>
          <a:lstStyle/>
          <a:p>
            <a:pPr marL="0" indent="0" algn="l">
              <a:lnSpc>
                <a:spcPts val="2850"/>
              </a:lnSpc>
              <a:buNone/>
              <a:defRPr/>
            </a:pPr>
            <a:r>
              <a:rPr lang="en-US" sz="1750">
                <a:solidFill>
                  <a:srgbClr val="000000"/>
                </a:solidFill>
                <a:latin typeface="Inter"/>
                <a:ea typeface="Inter"/>
                <a:cs typeface="Inter"/>
              </a:rPr>
              <a:t>✅</a:t>
            </a:r>
            <a:r>
              <a:rPr lang="en-US" sz="1750">
                <a:solidFill>
                  <a:srgbClr val="272525"/>
                </a:solidFill>
                <a:latin typeface="Inter"/>
                <a:ea typeface="Inter"/>
                <a:cs typeface="Inter"/>
              </a:rPr>
              <a:t> Yes (via TLS/SSL)</a:t>
            </a:r>
            <a:endParaRPr lang="en-US" sz="1750"/>
          </a:p>
        </p:txBody>
      </p:sp>
      <p:sp>
        <p:nvSpPr>
          <p:cNvPr id="544942968" name="Shape 7"/>
          <p:cNvSpPr/>
          <p:nvPr/>
        </p:nvSpPr>
        <p:spPr bwMode="auto">
          <a:xfrm>
            <a:off x="801410" y="3720465"/>
            <a:ext cx="13027581" cy="650319"/>
          </a:xfrm>
          <a:prstGeom prst="rect">
            <a:avLst/>
          </a:prstGeom>
          <a:solidFill>
            <a:srgbClr val="000000">
              <a:alpha val="3999"/>
            </a:srgbClr>
          </a:solidFill>
          <a:ln/>
        </p:spPr>
      </p:sp>
      <p:sp>
        <p:nvSpPr>
          <p:cNvPr id="1386827340" name="Text 8"/>
          <p:cNvSpPr/>
          <p:nvPr/>
        </p:nvSpPr>
        <p:spPr bwMode="auto">
          <a:xfrm>
            <a:off x="1028343" y="3864173"/>
            <a:ext cx="4102179" cy="362903"/>
          </a:xfrm>
          <a:prstGeom prst="rect">
            <a:avLst/>
          </a:prstGeom>
          <a:noFill/>
          <a:ln/>
        </p:spPr>
        <p:txBody>
          <a:bodyPr wrap="none" lIns="0" tIns="0" rIns="0" bIns="0" rtlCol="0" anchor="t"/>
          <a:lstStyle/>
          <a:p>
            <a:pPr marL="0" indent="0" algn="l">
              <a:lnSpc>
                <a:spcPts val="2850"/>
              </a:lnSpc>
              <a:buNone/>
              <a:defRPr/>
            </a:pPr>
            <a:r>
              <a:rPr lang="en-US" sz="1750">
                <a:solidFill>
                  <a:srgbClr val="272525"/>
                </a:solidFill>
                <a:latin typeface="Inter"/>
                <a:ea typeface="Inter"/>
                <a:cs typeface="Inter"/>
              </a:rPr>
              <a:t>Default Port</a:t>
            </a:r>
            <a:endParaRPr lang="en-US" sz="1750"/>
          </a:p>
        </p:txBody>
      </p:sp>
      <p:sp>
        <p:nvSpPr>
          <p:cNvPr id="1987731854" name="Text 9"/>
          <p:cNvSpPr/>
          <p:nvPr/>
        </p:nvSpPr>
        <p:spPr bwMode="auto">
          <a:xfrm>
            <a:off x="5591770" y="3864173"/>
            <a:ext cx="3446978" cy="362903"/>
          </a:xfrm>
          <a:prstGeom prst="rect">
            <a:avLst/>
          </a:prstGeom>
          <a:noFill/>
          <a:ln/>
        </p:spPr>
        <p:txBody>
          <a:bodyPr wrap="none" lIns="0" tIns="0" rIns="0" bIns="0" rtlCol="0" anchor="t"/>
          <a:lstStyle/>
          <a:p>
            <a:pPr marL="0" indent="0" algn="l">
              <a:lnSpc>
                <a:spcPts val="2850"/>
              </a:lnSpc>
              <a:buNone/>
              <a:defRPr/>
            </a:pPr>
            <a:r>
              <a:rPr lang="en-US" sz="1750">
                <a:solidFill>
                  <a:srgbClr val="272525"/>
                </a:solidFill>
                <a:latin typeface="Inter"/>
                <a:ea typeface="Inter"/>
                <a:cs typeface="Inter"/>
              </a:rPr>
              <a:t>80</a:t>
            </a:r>
            <a:endParaRPr lang="en-US" sz="1750"/>
          </a:p>
        </p:txBody>
      </p:sp>
      <p:sp>
        <p:nvSpPr>
          <p:cNvPr id="1884218289" name="Text 10"/>
          <p:cNvSpPr/>
          <p:nvPr/>
        </p:nvSpPr>
        <p:spPr bwMode="auto">
          <a:xfrm>
            <a:off x="9499997" y="3864173"/>
            <a:ext cx="4102179" cy="362903"/>
          </a:xfrm>
          <a:prstGeom prst="rect">
            <a:avLst/>
          </a:prstGeom>
          <a:noFill/>
          <a:ln/>
        </p:spPr>
        <p:txBody>
          <a:bodyPr wrap="none" lIns="0" tIns="0" rIns="0" bIns="0" rtlCol="0" anchor="t"/>
          <a:lstStyle/>
          <a:p>
            <a:pPr marL="0" indent="0" algn="l">
              <a:lnSpc>
                <a:spcPts val="2850"/>
              </a:lnSpc>
              <a:buNone/>
              <a:defRPr/>
            </a:pPr>
            <a:r>
              <a:rPr lang="en-US" sz="1750">
                <a:solidFill>
                  <a:srgbClr val="272525"/>
                </a:solidFill>
                <a:latin typeface="Inter"/>
                <a:ea typeface="Inter"/>
                <a:cs typeface="Inter"/>
              </a:rPr>
              <a:t>443</a:t>
            </a:r>
            <a:endParaRPr lang="en-US" sz="1750"/>
          </a:p>
        </p:txBody>
      </p:sp>
      <p:sp>
        <p:nvSpPr>
          <p:cNvPr id="1630903331" name="Shape 11"/>
          <p:cNvSpPr/>
          <p:nvPr/>
        </p:nvSpPr>
        <p:spPr bwMode="auto">
          <a:xfrm>
            <a:off x="801410" y="4370784"/>
            <a:ext cx="13027581" cy="650319"/>
          </a:xfrm>
          <a:prstGeom prst="rect">
            <a:avLst/>
          </a:prstGeom>
          <a:solidFill>
            <a:srgbClr val="FFFFFF">
              <a:alpha val="3999"/>
            </a:srgbClr>
          </a:solidFill>
          <a:ln/>
        </p:spPr>
      </p:sp>
      <p:sp>
        <p:nvSpPr>
          <p:cNvPr id="901511374" name="Text 12"/>
          <p:cNvSpPr/>
          <p:nvPr/>
        </p:nvSpPr>
        <p:spPr bwMode="auto">
          <a:xfrm>
            <a:off x="1028343" y="4514493"/>
            <a:ext cx="4102179" cy="362903"/>
          </a:xfrm>
          <a:prstGeom prst="rect">
            <a:avLst/>
          </a:prstGeom>
          <a:noFill/>
          <a:ln/>
        </p:spPr>
        <p:txBody>
          <a:bodyPr wrap="none" lIns="0" tIns="0" rIns="0" bIns="0" rtlCol="0" anchor="t"/>
          <a:lstStyle/>
          <a:p>
            <a:pPr marL="0" indent="0" algn="l">
              <a:lnSpc>
                <a:spcPts val="2850"/>
              </a:lnSpc>
              <a:buNone/>
              <a:defRPr/>
            </a:pPr>
            <a:r>
              <a:rPr lang="en-US" sz="1750">
                <a:solidFill>
                  <a:srgbClr val="272525"/>
                </a:solidFill>
                <a:latin typeface="Inter"/>
                <a:ea typeface="Inter"/>
                <a:cs typeface="Inter"/>
              </a:rPr>
              <a:t>Safe for Credentials</a:t>
            </a:r>
            <a:endParaRPr lang="en-US" sz="1750"/>
          </a:p>
        </p:txBody>
      </p:sp>
      <p:sp>
        <p:nvSpPr>
          <p:cNvPr id="1553803408" name="Text 13"/>
          <p:cNvSpPr/>
          <p:nvPr/>
        </p:nvSpPr>
        <p:spPr bwMode="auto">
          <a:xfrm>
            <a:off x="5591770" y="4514493"/>
            <a:ext cx="3446978" cy="362903"/>
          </a:xfrm>
          <a:prstGeom prst="rect">
            <a:avLst/>
          </a:prstGeom>
          <a:noFill/>
          <a:ln/>
        </p:spPr>
        <p:txBody>
          <a:bodyPr wrap="none" lIns="0" tIns="0" rIns="0" bIns="0" rtlCol="0" anchor="t"/>
          <a:lstStyle/>
          <a:p>
            <a:pPr marL="0" indent="0" algn="l">
              <a:lnSpc>
                <a:spcPts val="2850"/>
              </a:lnSpc>
              <a:buNone/>
              <a:defRPr/>
            </a:pPr>
            <a:r>
              <a:rPr lang="en-US" sz="1750">
                <a:solidFill>
                  <a:srgbClr val="000000"/>
                </a:solidFill>
                <a:latin typeface="Inter"/>
                <a:ea typeface="Inter"/>
                <a:cs typeface="Inter"/>
              </a:rPr>
              <a:t>❌</a:t>
            </a:r>
            <a:r>
              <a:rPr lang="en-US" sz="1750">
                <a:solidFill>
                  <a:srgbClr val="272525"/>
                </a:solidFill>
                <a:latin typeface="Inter"/>
                <a:ea typeface="Inter"/>
                <a:cs typeface="Inter"/>
              </a:rPr>
              <a:t> No</a:t>
            </a:r>
            <a:endParaRPr lang="en-US" sz="1750"/>
          </a:p>
        </p:txBody>
      </p:sp>
      <p:sp>
        <p:nvSpPr>
          <p:cNvPr id="1731682038" name="Text 14"/>
          <p:cNvSpPr/>
          <p:nvPr/>
        </p:nvSpPr>
        <p:spPr bwMode="auto">
          <a:xfrm>
            <a:off x="9499997" y="4514493"/>
            <a:ext cx="4102179" cy="362903"/>
          </a:xfrm>
          <a:prstGeom prst="rect">
            <a:avLst/>
          </a:prstGeom>
          <a:noFill/>
          <a:ln/>
        </p:spPr>
        <p:txBody>
          <a:bodyPr wrap="none" lIns="0" tIns="0" rIns="0" bIns="0" rtlCol="0" anchor="t"/>
          <a:lstStyle/>
          <a:p>
            <a:pPr marL="0" indent="0" algn="l">
              <a:lnSpc>
                <a:spcPts val="2850"/>
              </a:lnSpc>
              <a:buNone/>
              <a:defRPr/>
            </a:pPr>
            <a:r>
              <a:rPr lang="en-US" sz="1750">
                <a:solidFill>
                  <a:srgbClr val="000000"/>
                </a:solidFill>
                <a:latin typeface="Inter"/>
                <a:ea typeface="Inter"/>
                <a:cs typeface="Inter"/>
              </a:rPr>
              <a:t>✅</a:t>
            </a:r>
            <a:r>
              <a:rPr lang="en-US" sz="1750">
                <a:solidFill>
                  <a:srgbClr val="272525"/>
                </a:solidFill>
                <a:latin typeface="Inter"/>
                <a:ea typeface="Inter"/>
                <a:cs typeface="Inter"/>
              </a:rPr>
              <a:t> Yes</a:t>
            </a:r>
            <a:endParaRPr lang="en-US" sz="1750"/>
          </a:p>
        </p:txBody>
      </p:sp>
      <p:sp>
        <p:nvSpPr>
          <p:cNvPr id="6588718" name="Shape 15"/>
          <p:cNvSpPr/>
          <p:nvPr/>
        </p:nvSpPr>
        <p:spPr bwMode="auto">
          <a:xfrm>
            <a:off x="801410" y="5021104"/>
            <a:ext cx="13027581" cy="650319"/>
          </a:xfrm>
          <a:prstGeom prst="rect">
            <a:avLst/>
          </a:prstGeom>
          <a:solidFill>
            <a:srgbClr val="000000">
              <a:alpha val="3999"/>
            </a:srgbClr>
          </a:solidFill>
          <a:ln/>
        </p:spPr>
      </p:sp>
      <p:sp>
        <p:nvSpPr>
          <p:cNvPr id="759283223" name="Text 16"/>
          <p:cNvSpPr/>
          <p:nvPr/>
        </p:nvSpPr>
        <p:spPr bwMode="auto">
          <a:xfrm>
            <a:off x="1028343" y="5164812"/>
            <a:ext cx="4102179" cy="362903"/>
          </a:xfrm>
          <a:prstGeom prst="rect">
            <a:avLst/>
          </a:prstGeom>
          <a:noFill/>
          <a:ln/>
        </p:spPr>
        <p:txBody>
          <a:bodyPr wrap="none" lIns="0" tIns="0" rIns="0" bIns="0" rtlCol="0" anchor="t"/>
          <a:lstStyle/>
          <a:p>
            <a:pPr marL="0" indent="0" algn="l">
              <a:lnSpc>
                <a:spcPts val="2850"/>
              </a:lnSpc>
              <a:buNone/>
              <a:defRPr/>
            </a:pPr>
            <a:r>
              <a:rPr lang="en-US" sz="1750">
                <a:solidFill>
                  <a:srgbClr val="272525"/>
                </a:solidFill>
                <a:latin typeface="Inter"/>
                <a:ea typeface="Inter"/>
                <a:cs typeface="Inter"/>
              </a:rPr>
              <a:t>Visible in Wireshark</a:t>
            </a:r>
            <a:endParaRPr lang="en-US" sz="1750"/>
          </a:p>
        </p:txBody>
      </p:sp>
      <p:sp>
        <p:nvSpPr>
          <p:cNvPr id="869358300" name="Text 17"/>
          <p:cNvSpPr/>
          <p:nvPr/>
        </p:nvSpPr>
        <p:spPr bwMode="auto">
          <a:xfrm>
            <a:off x="5591770" y="5164812"/>
            <a:ext cx="3446978" cy="362903"/>
          </a:xfrm>
          <a:prstGeom prst="rect">
            <a:avLst/>
          </a:prstGeom>
          <a:noFill/>
          <a:ln/>
        </p:spPr>
        <p:txBody>
          <a:bodyPr wrap="none" lIns="0" tIns="0" rIns="0" bIns="0" rtlCol="0" anchor="t"/>
          <a:lstStyle/>
          <a:p>
            <a:pPr marL="0" indent="0" algn="l">
              <a:lnSpc>
                <a:spcPts val="2850"/>
              </a:lnSpc>
              <a:buNone/>
              <a:defRPr/>
            </a:pPr>
            <a:r>
              <a:rPr lang="en-US" sz="1750">
                <a:solidFill>
                  <a:srgbClr val="272525"/>
                </a:solidFill>
                <a:latin typeface="Inter"/>
                <a:ea typeface="Inter"/>
                <a:cs typeface="Inter"/>
              </a:rPr>
              <a:t>Fully readable</a:t>
            </a:r>
            <a:endParaRPr lang="en-US" sz="1750"/>
          </a:p>
        </p:txBody>
      </p:sp>
      <p:sp>
        <p:nvSpPr>
          <p:cNvPr id="565308087" name="Text 18"/>
          <p:cNvSpPr/>
          <p:nvPr/>
        </p:nvSpPr>
        <p:spPr bwMode="auto">
          <a:xfrm>
            <a:off x="9499997" y="5164812"/>
            <a:ext cx="4102179" cy="362903"/>
          </a:xfrm>
          <a:prstGeom prst="rect">
            <a:avLst/>
          </a:prstGeom>
          <a:noFill/>
          <a:ln/>
        </p:spPr>
        <p:txBody>
          <a:bodyPr wrap="none" lIns="0" tIns="0" rIns="0" bIns="0" rtlCol="0" anchor="t"/>
          <a:lstStyle/>
          <a:p>
            <a:pPr marL="0" indent="0" algn="l">
              <a:lnSpc>
                <a:spcPts val="2850"/>
              </a:lnSpc>
              <a:buNone/>
              <a:defRPr/>
            </a:pPr>
            <a:r>
              <a:rPr lang="en-US" sz="1750">
                <a:solidFill>
                  <a:srgbClr val="272525"/>
                </a:solidFill>
                <a:latin typeface="Inter"/>
                <a:ea typeface="Inter"/>
                <a:cs typeface="Inter"/>
              </a:rPr>
              <a:t>Encrypted</a:t>
            </a:r>
            <a:endParaRPr lang="en-US" sz="1750"/>
          </a:p>
        </p:txBody>
      </p:sp>
      <p:sp>
        <p:nvSpPr>
          <p:cNvPr id="1943111039" name="Shape 19"/>
          <p:cNvSpPr/>
          <p:nvPr/>
        </p:nvSpPr>
        <p:spPr bwMode="auto">
          <a:xfrm>
            <a:off x="801410" y="5671423"/>
            <a:ext cx="13027581" cy="650319"/>
          </a:xfrm>
          <a:prstGeom prst="rect">
            <a:avLst/>
          </a:prstGeom>
          <a:solidFill>
            <a:srgbClr val="FFFFFF">
              <a:alpha val="3999"/>
            </a:srgbClr>
          </a:solidFill>
          <a:ln/>
        </p:spPr>
      </p:sp>
      <p:sp>
        <p:nvSpPr>
          <p:cNvPr id="1761371114" name="Text 20"/>
          <p:cNvSpPr/>
          <p:nvPr/>
        </p:nvSpPr>
        <p:spPr bwMode="auto">
          <a:xfrm>
            <a:off x="1028343" y="5815132"/>
            <a:ext cx="4102179" cy="362903"/>
          </a:xfrm>
          <a:prstGeom prst="rect">
            <a:avLst/>
          </a:prstGeom>
          <a:noFill/>
          <a:ln/>
        </p:spPr>
        <p:txBody>
          <a:bodyPr wrap="none" lIns="0" tIns="0" rIns="0" bIns="0" rtlCol="0" anchor="t"/>
          <a:lstStyle/>
          <a:p>
            <a:pPr marL="0" indent="0" algn="l">
              <a:lnSpc>
                <a:spcPts val="2850"/>
              </a:lnSpc>
              <a:buNone/>
              <a:defRPr/>
            </a:pPr>
            <a:r>
              <a:rPr lang="en-US" sz="1750">
                <a:solidFill>
                  <a:srgbClr val="272525"/>
                </a:solidFill>
                <a:latin typeface="Inter"/>
                <a:ea typeface="Inter"/>
                <a:cs typeface="Inter"/>
              </a:rPr>
              <a:t>Certificates Required</a:t>
            </a:r>
            <a:endParaRPr lang="en-US" sz="1750"/>
          </a:p>
        </p:txBody>
      </p:sp>
      <p:sp>
        <p:nvSpPr>
          <p:cNvPr id="264959774" name="Text 21"/>
          <p:cNvSpPr/>
          <p:nvPr/>
        </p:nvSpPr>
        <p:spPr bwMode="auto">
          <a:xfrm>
            <a:off x="5591770" y="5815132"/>
            <a:ext cx="3446978" cy="362903"/>
          </a:xfrm>
          <a:prstGeom prst="rect">
            <a:avLst/>
          </a:prstGeom>
          <a:noFill/>
          <a:ln/>
        </p:spPr>
        <p:txBody>
          <a:bodyPr wrap="none" lIns="0" tIns="0" rIns="0" bIns="0" rtlCol="0" anchor="t"/>
          <a:lstStyle/>
          <a:p>
            <a:pPr marL="0" indent="0" algn="l">
              <a:lnSpc>
                <a:spcPts val="2850"/>
              </a:lnSpc>
              <a:buNone/>
              <a:defRPr/>
            </a:pPr>
            <a:r>
              <a:rPr lang="en-US" sz="1750">
                <a:solidFill>
                  <a:srgbClr val="000000"/>
                </a:solidFill>
                <a:latin typeface="Inter"/>
                <a:ea typeface="Inter"/>
                <a:cs typeface="Inter"/>
              </a:rPr>
              <a:t>❌</a:t>
            </a:r>
            <a:r>
              <a:rPr lang="en-US" sz="1750">
                <a:solidFill>
                  <a:srgbClr val="272525"/>
                </a:solidFill>
                <a:latin typeface="Inter"/>
                <a:ea typeface="Inter"/>
                <a:cs typeface="Inter"/>
              </a:rPr>
              <a:t> No</a:t>
            </a:r>
            <a:endParaRPr lang="en-US" sz="1750"/>
          </a:p>
        </p:txBody>
      </p:sp>
      <p:sp>
        <p:nvSpPr>
          <p:cNvPr id="352961062" name="Text 22"/>
          <p:cNvSpPr/>
          <p:nvPr/>
        </p:nvSpPr>
        <p:spPr bwMode="auto">
          <a:xfrm>
            <a:off x="9499997" y="5815132"/>
            <a:ext cx="4102179" cy="362903"/>
          </a:xfrm>
          <a:prstGeom prst="rect">
            <a:avLst/>
          </a:prstGeom>
          <a:noFill/>
          <a:ln/>
        </p:spPr>
        <p:txBody>
          <a:bodyPr wrap="none" lIns="0" tIns="0" rIns="0" bIns="0" rtlCol="0" anchor="t"/>
          <a:lstStyle/>
          <a:p>
            <a:pPr marL="0" indent="0" algn="l">
              <a:lnSpc>
                <a:spcPts val="2850"/>
              </a:lnSpc>
              <a:buNone/>
              <a:defRPr/>
            </a:pPr>
            <a:r>
              <a:rPr lang="en-US" sz="1750">
                <a:solidFill>
                  <a:srgbClr val="000000"/>
                </a:solidFill>
                <a:latin typeface="Inter"/>
                <a:ea typeface="Inter"/>
                <a:cs typeface="Inter"/>
              </a:rPr>
              <a:t>✅</a:t>
            </a:r>
            <a:r>
              <a:rPr lang="en-US" sz="1750">
                <a:solidFill>
                  <a:srgbClr val="272525"/>
                </a:solidFill>
                <a:latin typeface="Inter"/>
                <a:ea typeface="Inter"/>
                <a:cs typeface="Inter"/>
              </a:rPr>
              <a:t> Yes (for identity verification)</a:t>
            </a:r>
            <a:endParaRPr lang="en-US" sz="1750"/>
          </a:p>
        </p:txBody>
      </p:sp>
      <p:sp>
        <p:nvSpPr>
          <p:cNvPr id="599528105" name="Text 23"/>
          <p:cNvSpPr/>
          <p:nvPr/>
        </p:nvSpPr>
        <p:spPr bwMode="auto">
          <a:xfrm>
            <a:off x="793790" y="6584513"/>
            <a:ext cx="13042821" cy="725805"/>
          </a:xfrm>
          <a:prstGeom prst="rect">
            <a:avLst/>
          </a:prstGeom>
          <a:noFill/>
          <a:ln/>
        </p:spPr>
        <p:txBody>
          <a:bodyPr wrap="square" lIns="0" tIns="0" rIns="0" bIns="0" rtlCol="0" anchor="t"/>
          <a:lstStyle/>
          <a:p>
            <a:pPr marL="0" indent="0" algn="l">
              <a:lnSpc>
                <a:spcPts val="2850"/>
              </a:lnSpc>
              <a:buNone/>
              <a:defRPr/>
            </a:pPr>
            <a:r>
              <a:rPr lang="en-US" sz="1750">
                <a:solidFill>
                  <a:srgbClr val="272525"/>
                </a:solidFill>
                <a:latin typeface="Inter"/>
                <a:ea typeface="Inter"/>
                <a:cs typeface="Inter"/>
              </a:rPr>
              <a:t>While HTTP was the original backbone of the web, HTTPS addresses its critical security shortcomings, ensuring data privacy and integrity for modern online interactions.</a:t>
            </a:r>
            <a:endParaRPr lang="en-US" sz="1750"/>
          </a:p>
        </p:txBody>
      </p:sp>
      <p:sp>
        <p:nvSpPr>
          <p:cNvPr id="1144833003" name=""/>
          <p:cNvSpPr/>
          <p:nvPr/>
        </p:nvSpPr>
        <p:spPr bwMode="auto">
          <a:xfrm rot="0" flipH="0" flipV="0">
            <a:off x="12805638" y="7619999"/>
            <a:ext cx="1727789" cy="575929"/>
          </a:xfrm>
          <a:prstGeom prst="rect">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 16">
    <p:spTree>
      <p:nvGrpSpPr>
        <p:cNvPr id="1" name=""/>
        <p:cNvGrpSpPr/>
        <p:nvPr/>
      </p:nvGrpSpPr>
      <p:grpSpPr bwMode="auto">
        <a:xfrm>
          <a:off x="0" y="0"/>
          <a:ext cx="0" cy="0"/>
          <a:chOff x="0" y="0"/>
          <a:chExt cx="0" cy="0"/>
        </a:xfrm>
      </p:grpSpPr>
      <p:sp>
        <p:nvSpPr>
          <p:cNvPr id="1230897542" name="Text 0"/>
          <p:cNvSpPr/>
          <p:nvPr/>
        </p:nvSpPr>
        <p:spPr bwMode="auto">
          <a:xfrm>
            <a:off x="606743" y="615434"/>
            <a:ext cx="7939207" cy="541853"/>
          </a:xfrm>
          <a:prstGeom prst="rect">
            <a:avLst/>
          </a:prstGeom>
          <a:noFill/>
          <a:ln/>
        </p:spPr>
        <p:txBody>
          <a:bodyPr wrap="none" lIns="0" tIns="0" rIns="0" bIns="0" rtlCol="0" anchor="t"/>
          <a:lstStyle/>
          <a:p>
            <a:pPr marL="0" indent="0" algn="l">
              <a:lnSpc>
                <a:spcPts val="4250"/>
              </a:lnSpc>
              <a:buNone/>
              <a:defRPr/>
            </a:pPr>
            <a:r>
              <a:rPr lang="en-US" sz="3400" b="1">
                <a:solidFill>
                  <a:srgbClr val="000000"/>
                </a:solidFill>
                <a:latin typeface="Inter Bold"/>
                <a:ea typeface="Inter Bold"/>
                <a:cs typeface="Inter Bold"/>
              </a:rPr>
              <a:t>HTTPS: Securing Core Web Concepts</a:t>
            </a:r>
            <a:endParaRPr lang="en-US" sz="3400"/>
          </a:p>
        </p:txBody>
      </p:sp>
      <p:sp>
        <p:nvSpPr>
          <p:cNvPr id="2056277710" name="Text 1"/>
          <p:cNvSpPr/>
          <p:nvPr/>
        </p:nvSpPr>
        <p:spPr bwMode="auto">
          <a:xfrm>
            <a:off x="606743" y="1417320"/>
            <a:ext cx="13416915" cy="554593"/>
          </a:xfrm>
          <a:prstGeom prst="rect">
            <a:avLst/>
          </a:prstGeom>
          <a:noFill/>
          <a:ln/>
        </p:spPr>
        <p:txBody>
          <a:bodyPr wrap="square" lIns="0" tIns="0" rIns="0" bIns="0" rtlCol="0" anchor="t"/>
          <a:lstStyle/>
          <a:p>
            <a:pPr marL="0" indent="0" algn="l">
              <a:lnSpc>
                <a:spcPts val="2150"/>
              </a:lnSpc>
              <a:buNone/>
              <a:defRPr/>
            </a:pPr>
            <a:r>
              <a:rPr lang="en-US" sz="1350">
                <a:solidFill>
                  <a:srgbClr val="272525"/>
                </a:solidFill>
                <a:latin typeface="Inter"/>
                <a:ea typeface="Inter"/>
                <a:cs typeface="Inter"/>
              </a:rPr>
              <a:t>HTTPS doesn't just encrypt data; it fundamentally transforms how many core web mechanisms operate, providing a layer of security over previously vulnerable interactions.</a:t>
            </a:r>
            <a:endParaRPr lang="en-US" sz="1350"/>
          </a:p>
        </p:txBody>
      </p:sp>
      <p:sp>
        <p:nvSpPr>
          <p:cNvPr id="883926643" name="Shape 2"/>
          <p:cNvSpPr/>
          <p:nvPr/>
        </p:nvSpPr>
        <p:spPr bwMode="auto">
          <a:xfrm>
            <a:off x="606743" y="2166938"/>
            <a:ext cx="4356735" cy="2539365"/>
          </a:xfrm>
          <a:prstGeom prst="roundRect">
            <a:avLst>
              <a:gd name="adj" fmla="val 2868"/>
            </a:avLst>
          </a:prstGeom>
          <a:solidFill>
            <a:srgbClr val="DADBF1"/>
          </a:solidFill>
          <a:ln w="7620">
            <a:solidFill>
              <a:srgbClr val="C0C1D7"/>
            </a:solidFill>
            <a:prstDash val="solid"/>
          </a:ln>
        </p:spPr>
      </p:sp>
      <p:sp>
        <p:nvSpPr>
          <p:cNvPr id="402054630" name="Shape 3"/>
          <p:cNvSpPr/>
          <p:nvPr/>
        </p:nvSpPr>
        <p:spPr bwMode="auto">
          <a:xfrm>
            <a:off x="787718" y="2347913"/>
            <a:ext cx="520064" cy="520064"/>
          </a:xfrm>
          <a:prstGeom prst="roundRect">
            <a:avLst>
              <a:gd name="adj" fmla="val 17580659"/>
            </a:avLst>
          </a:prstGeom>
          <a:solidFill>
            <a:srgbClr val="4950BC"/>
          </a:solidFill>
          <a:ln/>
        </p:spPr>
      </p:sp>
      <p:pic>
        <p:nvPicPr>
          <p:cNvPr id="1585532365" name="Image 0" descr="preencoded.png"/>
          <p:cNvPicPr>
            <a:picLocks noChangeAspect="1"/>
          </p:cNvPicPr>
          <p:nvPr/>
        </p:nvPicPr>
        <p:blipFill rotWithShape="1">
          <a:blip r:embed="rId3">
            <a:extLst>
              <a:ext uri="{96DAC541-7B7A-43D3-8B79-37D633B846F1}">
                <asvg:svgBlip xmlns:asvg="http://schemas.microsoft.com/office/drawing/2016/SVG/main" r:embed="rId4"/>
              </a:ext>
            </a:extLst>
          </a:blip>
          <a:stretch/>
        </p:blipFill>
        <p:spPr bwMode="auto">
          <a:xfrm>
            <a:off x="930712" y="2490907"/>
            <a:ext cx="233958" cy="233958"/>
          </a:xfrm>
          <a:prstGeom prst="rect">
            <a:avLst/>
          </a:prstGeom>
        </p:spPr>
      </p:pic>
      <p:sp>
        <p:nvSpPr>
          <p:cNvPr id="71333649" name="Text 4"/>
          <p:cNvSpPr/>
          <p:nvPr/>
        </p:nvSpPr>
        <p:spPr bwMode="auto">
          <a:xfrm>
            <a:off x="787718" y="3041333"/>
            <a:ext cx="2476143" cy="270867"/>
          </a:xfrm>
          <a:prstGeom prst="rect">
            <a:avLst/>
          </a:prstGeom>
          <a:noFill/>
          <a:ln/>
        </p:spPr>
        <p:txBody>
          <a:bodyPr wrap="none" lIns="0" tIns="0" rIns="0" bIns="0" rtlCol="0" anchor="t"/>
          <a:lstStyle/>
          <a:p>
            <a:pPr marL="0" indent="0" algn="l">
              <a:lnSpc>
                <a:spcPts val="2100"/>
              </a:lnSpc>
              <a:buNone/>
              <a:defRPr/>
            </a:pPr>
            <a:r>
              <a:rPr lang="en-US" sz="1700" b="1">
                <a:solidFill>
                  <a:srgbClr val="272525"/>
                </a:solidFill>
                <a:latin typeface="Inter Bold"/>
                <a:ea typeface="Inter Bold"/>
                <a:cs typeface="Inter Bold"/>
              </a:rPr>
              <a:t>Persistent Connections</a:t>
            </a:r>
            <a:endParaRPr lang="en-US" sz="1700"/>
          </a:p>
        </p:txBody>
      </p:sp>
      <p:sp>
        <p:nvSpPr>
          <p:cNvPr id="1060618680" name="Text 5"/>
          <p:cNvSpPr/>
          <p:nvPr/>
        </p:nvSpPr>
        <p:spPr bwMode="auto">
          <a:xfrm>
            <a:off x="787718" y="3416141"/>
            <a:ext cx="3994785" cy="1109186"/>
          </a:xfrm>
          <a:prstGeom prst="rect">
            <a:avLst/>
          </a:prstGeom>
          <a:noFill/>
          <a:ln/>
        </p:spPr>
        <p:txBody>
          <a:bodyPr wrap="square" lIns="0" tIns="0" rIns="0" bIns="0" rtlCol="0" anchor="t"/>
          <a:lstStyle/>
          <a:p>
            <a:pPr marL="0" indent="0" algn="l">
              <a:lnSpc>
                <a:spcPts val="2150"/>
              </a:lnSpc>
              <a:buNone/>
              <a:defRPr/>
            </a:pPr>
            <a:r>
              <a:rPr lang="en-US" sz="1350">
                <a:solidFill>
                  <a:srgbClr val="272525"/>
                </a:solidFill>
                <a:latin typeface="Inter"/>
                <a:ea typeface="Inter"/>
                <a:cs typeface="Inter"/>
              </a:rPr>
              <a:t>While both use persistent connections for efficiency, HTTPS encrypts the entire stream, ensuring ongoing security throughout the session.</a:t>
            </a:r>
            <a:endParaRPr lang="en-US" sz="1350"/>
          </a:p>
        </p:txBody>
      </p:sp>
      <p:sp>
        <p:nvSpPr>
          <p:cNvPr id="2665208" name="Shape 6"/>
          <p:cNvSpPr/>
          <p:nvPr/>
        </p:nvSpPr>
        <p:spPr bwMode="auto">
          <a:xfrm>
            <a:off x="5136833" y="2166938"/>
            <a:ext cx="4356735" cy="2539365"/>
          </a:xfrm>
          <a:prstGeom prst="roundRect">
            <a:avLst>
              <a:gd name="adj" fmla="val 2868"/>
            </a:avLst>
          </a:prstGeom>
          <a:solidFill>
            <a:srgbClr val="DADBF1"/>
          </a:solidFill>
          <a:ln w="7620">
            <a:solidFill>
              <a:srgbClr val="C0C1D7"/>
            </a:solidFill>
            <a:prstDash val="solid"/>
          </a:ln>
        </p:spPr>
      </p:sp>
      <p:sp>
        <p:nvSpPr>
          <p:cNvPr id="2126829605" name="Shape 7"/>
          <p:cNvSpPr/>
          <p:nvPr/>
        </p:nvSpPr>
        <p:spPr bwMode="auto">
          <a:xfrm>
            <a:off x="5317808" y="2347913"/>
            <a:ext cx="520064" cy="520064"/>
          </a:xfrm>
          <a:prstGeom prst="roundRect">
            <a:avLst>
              <a:gd name="adj" fmla="val 17580659"/>
            </a:avLst>
          </a:prstGeom>
          <a:solidFill>
            <a:srgbClr val="4950BC"/>
          </a:solidFill>
          <a:ln/>
        </p:spPr>
      </p:sp>
      <p:pic>
        <p:nvPicPr>
          <p:cNvPr id="1309966569" name="Image 1" descr="preencoded.png"/>
          <p:cNvPicPr>
            <a:picLocks noChangeAspect="1"/>
          </p:cNvPicPr>
          <p:nvPr/>
        </p:nvPicPr>
        <p:blipFill rotWithShape="1">
          <a:blip r:embed="rId5">
            <a:extLst>
              <a:ext uri="{96DAC541-7B7A-43D3-8B79-37D633B846F1}">
                <asvg:svgBlip xmlns:asvg="http://schemas.microsoft.com/office/drawing/2016/SVG/main" r:embed="rId6"/>
              </a:ext>
            </a:extLst>
          </a:blip>
          <a:stretch/>
        </p:blipFill>
        <p:spPr bwMode="auto">
          <a:xfrm>
            <a:off x="5460802" y="2490907"/>
            <a:ext cx="233958" cy="233958"/>
          </a:xfrm>
          <a:prstGeom prst="rect">
            <a:avLst/>
          </a:prstGeom>
        </p:spPr>
      </p:pic>
      <p:sp>
        <p:nvSpPr>
          <p:cNvPr id="870983567" name="Text 8"/>
          <p:cNvSpPr/>
          <p:nvPr/>
        </p:nvSpPr>
        <p:spPr bwMode="auto">
          <a:xfrm>
            <a:off x="5317808" y="3041333"/>
            <a:ext cx="2167295" cy="270867"/>
          </a:xfrm>
          <a:prstGeom prst="rect">
            <a:avLst/>
          </a:prstGeom>
          <a:noFill/>
          <a:ln/>
        </p:spPr>
        <p:txBody>
          <a:bodyPr wrap="none" lIns="0" tIns="0" rIns="0" bIns="0" rtlCol="0" anchor="t"/>
          <a:lstStyle/>
          <a:p>
            <a:pPr marL="0" indent="0" algn="l">
              <a:lnSpc>
                <a:spcPts val="2100"/>
              </a:lnSpc>
              <a:buNone/>
              <a:defRPr/>
            </a:pPr>
            <a:r>
              <a:rPr lang="en-US" sz="1700" b="1">
                <a:solidFill>
                  <a:srgbClr val="272525"/>
                </a:solidFill>
                <a:latin typeface="Inter Bold"/>
                <a:ea typeface="Inter Bold"/>
                <a:cs typeface="Inter Bold"/>
              </a:rPr>
              <a:t>Message Format</a:t>
            </a:r>
            <a:endParaRPr lang="en-US" sz="1700"/>
          </a:p>
        </p:txBody>
      </p:sp>
      <p:sp>
        <p:nvSpPr>
          <p:cNvPr id="1266764718" name="Text 9"/>
          <p:cNvSpPr/>
          <p:nvPr/>
        </p:nvSpPr>
        <p:spPr bwMode="auto">
          <a:xfrm>
            <a:off x="5317808" y="3416141"/>
            <a:ext cx="3994785" cy="1109186"/>
          </a:xfrm>
          <a:prstGeom prst="rect">
            <a:avLst/>
          </a:prstGeom>
          <a:noFill/>
          <a:ln/>
        </p:spPr>
        <p:txBody>
          <a:bodyPr wrap="square" lIns="0" tIns="0" rIns="0" bIns="0" rtlCol="0" anchor="t"/>
          <a:lstStyle/>
          <a:p>
            <a:pPr marL="0" indent="0" algn="l">
              <a:lnSpc>
                <a:spcPts val="2150"/>
              </a:lnSpc>
              <a:buNone/>
              <a:defRPr/>
            </a:pPr>
            <a:r>
              <a:rPr lang="en-US" sz="1350">
                <a:solidFill>
                  <a:srgbClr val="272525"/>
                </a:solidFill>
                <a:latin typeface="Inter"/>
                <a:ea typeface="Inter"/>
                <a:cs typeface="Inter"/>
              </a:rPr>
              <a:t>HTTP and HTTPS share the same message structure, but HTTPS ensures the entire content (headers and body) is encrypted before transmission.</a:t>
            </a:r>
            <a:endParaRPr lang="en-US" sz="1350"/>
          </a:p>
        </p:txBody>
      </p:sp>
      <p:sp>
        <p:nvSpPr>
          <p:cNvPr id="523653741" name="Shape 10"/>
          <p:cNvSpPr/>
          <p:nvPr/>
        </p:nvSpPr>
        <p:spPr bwMode="auto">
          <a:xfrm>
            <a:off x="9666923" y="2166938"/>
            <a:ext cx="4356735" cy="2539365"/>
          </a:xfrm>
          <a:prstGeom prst="roundRect">
            <a:avLst>
              <a:gd name="adj" fmla="val 2868"/>
            </a:avLst>
          </a:prstGeom>
          <a:solidFill>
            <a:srgbClr val="DADBF1"/>
          </a:solidFill>
          <a:ln w="7620">
            <a:solidFill>
              <a:srgbClr val="C0C1D7"/>
            </a:solidFill>
            <a:prstDash val="solid"/>
          </a:ln>
        </p:spPr>
      </p:sp>
      <p:sp>
        <p:nvSpPr>
          <p:cNvPr id="753599017" name="Shape 11"/>
          <p:cNvSpPr/>
          <p:nvPr/>
        </p:nvSpPr>
        <p:spPr bwMode="auto">
          <a:xfrm>
            <a:off x="9847898" y="2347913"/>
            <a:ext cx="520064" cy="520064"/>
          </a:xfrm>
          <a:prstGeom prst="roundRect">
            <a:avLst>
              <a:gd name="adj" fmla="val 17580659"/>
            </a:avLst>
          </a:prstGeom>
          <a:solidFill>
            <a:srgbClr val="4950BC"/>
          </a:solidFill>
          <a:ln/>
        </p:spPr>
      </p:sp>
      <p:pic>
        <p:nvPicPr>
          <p:cNvPr id="1640376834" name="Image 2" descr="preencoded.png"/>
          <p:cNvPicPr>
            <a:picLocks noChangeAspect="1"/>
          </p:cNvPicPr>
          <p:nvPr/>
        </p:nvPicPr>
        <p:blipFill rotWithShape="1">
          <a:blip r:embed="rId7">
            <a:extLst>
              <a:ext uri="{96DAC541-7B7A-43D3-8B79-37D633B846F1}">
                <asvg:svgBlip xmlns:asvg="http://schemas.microsoft.com/office/drawing/2016/SVG/main" r:embed="rId8"/>
              </a:ext>
            </a:extLst>
          </a:blip>
          <a:stretch/>
        </p:blipFill>
        <p:spPr bwMode="auto">
          <a:xfrm>
            <a:off x="9990892" y="2490907"/>
            <a:ext cx="233958" cy="233958"/>
          </a:xfrm>
          <a:prstGeom prst="rect">
            <a:avLst/>
          </a:prstGeom>
        </p:spPr>
      </p:pic>
      <p:sp>
        <p:nvSpPr>
          <p:cNvPr id="1995439740" name="Text 12"/>
          <p:cNvSpPr/>
          <p:nvPr/>
        </p:nvSpPr>
        <p:spPr bwMode="auto">
          <a:xfrm>
            <a:off x="9847898" y="3041333"/>
            <a:ext cx="2167295" cy="270867"/>
          </a:xfrm>
          <a:prstGeom prst="rect">
            <a:avLst/>
          </a:prstGeom>
          <a:noFill/>
          <a:ln/>
        </p:spPr>
        <p:txBody>
          <a:bodyPr wrap="none" lIns="0" tIns="0" rIns="0" bIns="0" rtlCol="0" anchor="t"/>
          <a:lstStyle/>
          <a:p>
            <a:pPr marL="0" indent="0" algn="l">
              <a:lnSpc>
                <a:spcPts val="2100"/>
              </a:lnSpc>
              <a:buNone/>
              <a:defRPr/>
            </a:pPr>
            <a:r>
              <a:rPr lang="en-US" sz="1700" b="1">
                <a:solidFill>
                  <a:srgbClr val="272525"/>
                </a:solidFill>
                <a:latin typeface="Inter Bold"/>
                <a:ea typeface="Inter Bold"/>
                <a:cs typeface="Inter Bold"/>
              </a:rPr>
              <a:t>Encrypted Cookies</a:t>
            </a:r>
            <a:endParaRPr lang="en-US" sz="1700"/>
          </a:p>
        </p:txBody>
      </p:sp>
      <p:sp>
        <p:nvSpPr>
          <p:cNvPr id="1589987322" name="Text 13"/>
          <p:cNvSpPr/>
          <p:nvPr/>
        </p:nvSpPr>
        <p:spPr bwMode="auto">
          <a:xfrm>
            <a:off x="9847898" y="3416141"/>
            <a:ext cx="3994785" cy="831890"/>
          </a:xfrm>
          <a:prstGeom prst="rect">
            <a:avLst/>
          </a:prstGeom>
          <a:noFill/>
          <a:ln/>
        </p:spPr>
        <p:txBody>
          <a:bodyPr wrap="square" lIns="0" tIns="0" rIns="0" bIns="0" rtlCol="0" anchor="t"/>
          <a:lstStyle/>
          <a:p>
            <a:pPr marL="0" indent="0" algn="l">
              <a:lnSpc>
                <a:spcPts val="2150"/>
              </a:lnSpc>
              <a:buNone/>
              <a:defRPr/>
            </a:pPr>
            <a:r>
              <a:rPr lang="en-US" sz="1350">
                <a:solidFill>
                  <a:srgbClr val="272525"/>
                </a:solidFill>
                <a:latin typeface="Inter"/>
                <a:ea typeface="Inter"/>
                <a:cs typeface="Inter"/>
              </a:rPr>
              <a:t>Cookies, including session identifiers, are encrypted when sent over HTTPS, preventing session hijacking and protecting user privacy.</a:t>
            </a:r>
            <a:endParaRPr lang="en-US" sz="1350"/>
          </a:p>
        </p:txBody>
      </p:sp>
      <p:sp>
        <p:nvSpPr>
          <p:cNvPr id="1596583651" name="Shape 14"/>
          <p:cNvSpPr/>
          <p:nvPr/>
        </p:nvSpPr>
        <p:spPr bwMode="auto">
          <a:xfrm>
            <a:off x="606743" y="4879658"/>
            <a:ext cx="6621780" cy="2262068"/>
          </a:xfrm>
          <a:prstGeom prst="roundRect">
            <a:avLst>
              <a:gd name="adj" fmla="val 3219"/>
            </a:avLst>
          </a:prstGeom>
          <a:solidFill>
            <a:srgbClr val="DADBF1"/>
          </a:solidFill>
          <a:ln w="7620">
            <a:solidFill>
              <a:srgbClr val="C0C1D7"/>
            </a:solidFill>
            <a:prstDash val="solid"/>
          </a:ln>
        </p:spPr>
      </p:sp>
      <p:sp>
        <p:nvSpPr>
          <p:cNvPr id="980942137" name="Shape 15"/>
          <p:cNvSpPr/>
          <p:nvPr/>
        </p:nvSpPr>
        <p:spPr bwMode="auto">
          <a:xfrm>
            <a:off x="787718" y="5060633"/>
            <a:ext cx="520064" cy="520064"/>
          </a:xfrm>
          <a:prstGeom prst="roundRect">
            <a:avLst>
              <a:gd name="adj" fmla="val 17580659"/>
            </a:avLst>
          </a:prstGeom>
          <a:solidFill>
            <a:srgbClr val="4950BC"/>
          </a:solidFill>
          <a:ln/>
        </p:spPr>
      </p:sp>
      <p:pic>
        <p:nvPicPr>
          <p:cNvPr id="170463206" name="Image 3" descr="preencoded.png"/>
          <p:cNvPicPr>
            <a:picLocks noChangeAspect="1"/>
          </p:cNvPicPr>
          <p:nvPr/>
        </p:nvPicPr>
        <p:blipFill rotWithShape="1">
          <a:blip r:embed="rId9">
            <a:extLst>
              <a:ext uri="{96DAC541-7B7A-43D3-8B79-37D633B846F1}">
                <asvg:svgBlip xmlns:asvg="http://schemas.microsoft.com/office/drawing/2016/SVG/main" r:embed="rId10"/>
              </a:ext>
            </a:extLst>
          </a:blip>
          <a:stretch/>
        </p:blipFill>
        <p:spPr bwMode="auto">
          <a:xfrm>
            <a:off x="930712" y="5203627"/>
            <a:ext cx="233958" cy="233958"/>
          </a:xfrm>
          <a:prstGeom prst="rect">
            <a:avLst/>
          </a:prstGeom>
        </p:spPr>
      </p:pic>
      <p:sp>
        <p:nvSpPr>
          <p:cNvPr id="1510310892" name="Text 16"/>
          <p:cNvSpPr/>
          <p:nvPr/>
        </p:nvSpPr>
        <p:spPr bwMode="auto">
          <a:xfrm>
            <a:off x="787718" y="5754053"/>
            <a:ext cx="2167295" cy="270867"/>
          </a:xfrm>
          <a:prstGeom prst="rect">
            <a:avLst/>
          </a:prstGeom>
          <a:noFill/>
          <a:ln/>
        </p:spPr>
        <p:txBody>
          <a:bodyPr wrap="none" lIns="0" tIns="0" rIns="0" bIns="0" rtlCol="0" anchor="t"/>
          <a:lstStyle/>
          <a:p>
            <a:pPr marL="0" indent="0" algn="l">
              <a:lnSpc>
                <a:spcPts val="2100"/>
              </a:lnSpc>
              <a:buNone/>
              <a:defRPr/>
            </a:pPr>
            <a:r>
              <a:rPr lang="en-US" sz="1700" b="1">
                <a:solidFill>
                  <a:srgbClr val="272525"/>
                </a:solidFill>
                <a:latin typeface="Inter Bold"/>
                <a:ea typeface="Inter Bold"/>
                <a:cs typeface="Inter Bold"/>
              </a:rPr>
              <a:t>Secure Caching</a:t>
            </a:r>
            <a:endParaRPr lang="en-US" sz="1700"/>
          </a:p>
        </p:txBody>
      </p:sp>
      <p:sp>
        <p:nvSpPr>
          <p:cNvPr id="300241053" name="Text 17"/>
          <p:cNvSpPr/>
          <p:nvPr/>
        </p:nvSpPr>
        <p:spPr bwMode="auto">
          <a:xfrm>
            <a:off x="787718" y="6128861"/>
            <a:ext cx="6259830" cy="554593"/>
          </a:xfrm>
          <a:prstGeom prst="rect">
            <a:avLst/>
          </a:prstGeom>
          <a:noFill/>
          <a:ln/>
        </p:spPr>
        <p:txBody>
          <a:bodyPr wrap="square" lIns="0" tIns="0" rIns="0" bIns="0" rtlCol="0" anchor="t"/>
          <a:lstStyle/>
          <a:p>
            <a:pPr marL="0" indent="0" algn="l">
              <a:lnSpc>
                <a:spcPts val="2150"/>
              </a:lnSpc>
              <a:buNone/>
              <a:defRPr/>
            </a:pPr>
            <a:r>
              <a:rPr lang="en-US" sz="1350">
                <a:solidFill>
                  <a:srgbClr val="272525"/>
                </a:solidFill>
                <a:latin typeface="Inter"/>
                <a:ea typeface="Inter"/>
                <a:cs typeface="Inter"/>
              </a:rPr>
              <a:t>Caching still functions efficiently with HTTPS, but cached content remains secure and is verified through certificates, maintaining integrity.</a:t>
            </a:r>
            <a:endParaRPr lang="en-US" sz="1350"/>
          </a:p>
        </p:txBody>
      </p:sp>
      <p:sp>
        <p:nvSpPr>
          <p:cNvPr id="894108970" name="Shape 18"/>
          <p:cNvSpPr/>
          <p:nvPr/>
        </p:nvSpPr>
        <p:spPr bwMode="auto">
          <a:xfrm>
            <a:off x="7401877" y="4879658"/>
            <a:ext cx="6621780" cy="2262068"/>
          </a:xfrm>
          <a:prstGeom prst="roundRect">
            <a:avLst>
              <a:gd name="adj" fmla="val 3219"/>
            </a:avLst>
          </a:prstGeom>
          <a:solidFill>
            <a:srgbClr val="DADBF1"/>
          </a:solidFill>
          <a:ln w="7620">
            <a:solidFill>
              <a:srgbClr val="C0C1D7"/>
            </a:solidFill>
            <a:prstDash val="solid"/>
          </a:ln>
        </p:spPr>
      </p:sp>
      <p:sp>
        <p:nvSpPr>
          <p:cNvPr id="651881097" name="Shape 19"/>
          <p:cNvSpPr/>
          <p:nvPr/>
        </p:nvSpPr>
        <p:spPr bwMode="auto">
          <a:xfrm>
            <a:off x="7582853" y="5060633"/>
            <a:ext cx="520064" cy="520064"/>
          </a:xfrm>
          <a:prstGeom prst="roundRect">
            <a:avLst>
              <a:gd name="adj" fmla="val 17580659"/>
            </a:avLst>
          </a:prstGeom>
          <a:solidFill>
            <a:srgbClr val="4950BC"/>
          </a:solidFill>
          <a:ln/>
        </p:spPr>
      </p:sp>
      <p:pic>
        <p:nvPicPr>
          <p:cNvPr id="1753999019" name="Image 4" descr="preencoded.png"/>
          <p:cNvPicPr>
            <a:picLocks noChangeAspect="1"/>
          </p:cNvPicPr>
          <p:nvPr/>
        </p:nvPicPr>
        <p:blipFill rotWithShape="1">
          <a:blip r:embed="rId11">
            <a:extLst>
              <a:ext uri="{96DAC541-7B7A-43D3-8B79-37D633B846F1}">
                <asvg:svgBlip xmlns:asvg="http://schemas.microsoft.com/office/drawing/2016/SVG/main" r:embed="rId12"/>
              </a:ext>
            </a:extLst>
          </a:blip>
          <a:stretch/>
        </p:blipFill>
        <p:spPr bwMode="auto">
          <a:xfrm>
            <a:off x="7725847" y="5203627"/>
            <a:ext cx="233958" cy="233958"/>
          </a:xfrm>
          <a:prstGeom prst="rect">
            <a:avLst/>
          </a:prstGeom>
        </p:spPr>
      </p:pic>
      <p:sp>
        <p:nvSpPr>
          <p:cNvPr id="454047167" name="Text 20"/>
          <p:cNvSpPr/>
          <p:nvPr/>
        </p:nvSpPr>
        <p:spPr bwMode="auto">
          <a:xfrm>
            <a:off x="7582853" y="5754053"/>
            <a:ext cx="2167295" cy="270867"/>
          </a:xfrm>
          <a:prstGeom prst="rect">
            <a:avLst/>
          </a:prstGeom>
          <a:noFill/>
          <a:ln/>
        </p:spPr>
        <p:txBody>
          <a:bodyPr wrap="none" lIns="0" tIns="0" rIns="0" bIns="0" rtlCol="0" anchor="t"/>
          <a:lstStyle/>
          <a:p>
            <a:pPr marL="0" indent="0" algn="l">
              <a:lnSpc>
                <a:spcPts val="2100"/>
              </a:lnSpc>
              <a:buNone/>
              <a:defRPr/>
            </a:pPr>
            <a:r>
              <a:rPr lang="en-US" sz="1700" b="1">
                <a:solidFill>
                  <a:srgbClr val="272525"/>
                </a:solidFill>
                <a:latin typeface="Inter Bold"/>
                <a:ea typeface="Inter Bold"/>
                <a:cs typeface="Inter Bold"/>
              </a:rPr>
              <a:t>Wireshark Visibility</a:t>
            </a:r>
            <a:endParaRPr lang="en-US" sz="1700"/>
          </a:p>
        </p:txBody>
      </p:sp>
      <p:sp>
        <p:nvSpPr>
          <p:cNvPr id="922364811" name="Text 21"/>
          <p:cNvSpPr/>
          <p:nvPr/>
        </p:nvSpPr>
        <p:spPr bwMode="auto">
          <a:xfrm>
            <a:off x="7582853" y="6128861"/>
            <a:ext cx="6259830" cy="831890"/>
          </a:xfrm>
          <a:prstGeom prst="rect">
            <a:avLst/>
          </a:prstGeom>
          <a:noFill/>
          <a:ln/>
        </p:spPr>
        <p:txBody>
          <a:bodyPr wrap="square" lIns="0" tIns="0" rIns="0" bIns="0" rtlCol="0" anchor="t"/>
          <a:lstStyle/>
          <a:p>
            <a:pPr marL="0" indent="0" algn="l">
              <a:lnSpc>
                <a:spcPts val="2150"/>
              </a:lnSpc>
              <a:buNone/>
              <a:defRPr/>
            </a:pPr>
            <a:r>
              <a:rPr lang="en-US" sz="1350">
                <a:solidFill>
                  <a:srgbClr val="272525"/>
                </a:solidFill>
                <a:latin typeface="Inter"/>
                <a:ea typeface="Inter"/>
                <a:cs typeface="Inter"/>
              </a:rPr>
              <a:t>Unlike HTTP where all content is plaintext, HTTPS traffic appears as scrambled data in tools like Wireshark, safeguarding sensitive information from passive observation.</a:t>
            </a:r>
            <a:endParaRPr lang="en-US" sz="1350"/>
          </a:p>
        </p:txBody>
      </p:sp>
      <p:sp>
        <p:nvSpPr>
          <p:cNvPr id="824576650" name="Text 22"/>
          <p:cNvSpPr/>
          <p:nvPr/>
        </p:nvSpPr>
        <p:spPr bwMode="auto">
          <a:xfrm>
            <a:off x="606743" y="7336750"/>
            <a:ext cx="13416915" cy="277297"/>
          </a:xfrm>
          <a:prstGeom prst="rect">
            <a:avLst/>
          </a:prstGeom>
          <a:noFill/>
          <a:ln/>
        </p:spPr>
        <p:txBody>
          <a:bodyPr wrap="none" lIns="0" tIns="0" rIns="0" bIns="0" rtlCol="0" anchor="t"/>
          <a:lstStyle/>
          <a:p>
            <a:pPr marL="0" indent="0" algn="l">
              <a:lnSpc>
                <a:spcPts val="2150"/>
              </a:lnSpc>
              <a:buNone/>
              <a:defRPr/>
            </a:pPr>
            <a:r>
              <a:rPr lang="en-US" sz="1350">
                <a:solidFill>
                  <a:srgbClr val="272525"/>
                </a:solidFill>
                <a:latin typeface="Inter"/>
                <a:ea typeface="Inter"/>
                <a:cs typeface="Inter"/>
              </a:rPr>
              <a:t>This integration of encryption elevates the security posture of the entire web communication stack, making HTTPS indispensable for modern online interactions.</a:t>
            </a:r>
            <a:endParaRPr lang="en-US" sz="1350"/>
          </a:p>
        </p:txBody>
      </p:sp>
      <p:sp>
        <p:nvSpPr>
          <p:cNvPr id="1280757643" name=""/>
          <p:cNvSpPr/>
          <p:nvPr/>
        </p:nvSpPr>
        <p:spPr bwMode="auto">
          <a:xfrm rot="0" flipH="0" flipV="0">
            <a:off x="12805638" y="7619999"/>
            <a:ext cx="1727789" cy="575929"/>
          </a:xfrm>
          <a:prstGeom prst="rect">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 17">
    <p:spTree>
      <p:nvGrpSpPr>
        <p:cNvPr id="1" name=""/>
        <p:cNvGrpSpPr/>
        <p:nvPr/>
      </p:nvGrpSpPr>
      <p:grpSpPr bwMode="auto">
        <a:xfrm>
          <a:off x="0" y="0"/>
          <a:ext cx="0" cy="0"/>
          <a:chOff x="0" y="0"/>
          <a:chExt cx="0" cy="0"/>
        </a:xfrm>
      </p:grpSpPr>
      <p:sp>
        <p:nvSpPr>
          <p:cNvPr id="846799598" name="Text 0"/>
          <p:cNvSpPr/>
          <p:nvPr/>
        </p:nvSpPr>
        <p:spPr bwMode="auto">
          <a:xfrm>
            <a:off x="673894" y="529471"/>
            <a:ext cx="9622511" cy="601623"/>
          </a:xfrm>
          <a:prstGeom prst="rect">
            <a:avLst/>
          </a:prstGeom>
          <a:noFill/>
          <a:ln/>
        </p:spPr>
        <p:txBody>
          <a:bodyPr wrap="none" lIns="0" tIns="0" rIns="0" bIns="0" rtlCol="0" anchor="t"/>
          <a:lstStyle/>
          <a:p>
            <a:pPr marL="0" indent="0" algn="l">
              <a:lnSpc>
                <a:spcPts val="4700"/>
              </a:lnSpc>
              <a:buNone/>
              <a:defRPr/>
            </a:pPr>
            <a:r>
              <a:rPr lang="en-US" sz="3750" b="1">
                <a:solidFill>
                  <a:srgbClr val="000000"/>
                </a:solidFill>
                <a:latin typeface="Inter Bold"/>
                <a:ea typeface="Inter Bold"/>
                <a:cs typeface="Inter Bold"/>
              </a:rPr>
              <a:t>Continuous Security for an Evolving Web</a:t>
            </a:r>
            <a:endParaRPr lang="en-US" sz="3750"/>
          </a:p>
        </p:txBody>
      </p:sp>
      <p:sp>
        <p:nvSpPr>
          <p:cNvPr id="1017897101" name="Text 1"/>
          <p:cNvSpPr/>
          <p:nvPr/>
        </p:nvSpPr>
        <p:spPr bwMode="auto">
          <a:xfrm>
            <a:off x="673894" y="1516142"/>
            <a:ext cx="13282613" cy="616029"/>
          </a:xfrm>
          <a:prstGeom prst="rect">
            <a:avLst/>
          </a:prstGeom>
          <a:noFill/>
          <a:ln/>
        </p:spPr>
        <p:txBody>
          <a:bodyPr wrap="square" lIns="0" tIns="0" rIns="0" bIns="0" rtlCol="0" anchor="t"/>
          <a:lstStyle/>
          <a:p>
            <a:pPr marL="0" indent="0" algn="l">
              <a:lnSpc>
                <a:spcPts val="2400"/>
              </a:lnSpc>
              <a:buNone/>
              <a:defRPr/>
            </a:pPr>
            <a:r>
              <a:rPr lang="en-US" sz="1500">
                <a:solidFill>
                  <a:srgbClr val="272525"/>
                </a:solidFill>
                <a:latin typeface="Inter"/>
                <a:ea typeface="Inter"/>
                <a:cs typeface="Inter"/>
              </a:rPr>
              <a:t>As the digital landscape constantly evolves, the principles of secure communication remain paramount. HTTPS provides the foundational trust necessary for all online interactions, ensuring an unbroken chain of privacy and integrity.</a:t>
            </a:r>
            <a:endParaRPr lang="en-US" sz="1500"/>
          </a:p>
        </p:txBody>
      </p:sp>
      <p:pic>
        <p:nvPicPr>
          <p:cNvPr id="1140171952" name="Image 0" descr="preencoded.png"/>
          <p:cNvPicPr>
            <a:picLocks noChangeAspect="1"/>
          </p:cNvPicPr>
          <p:nvPr/>
        </p:nvPicPr>
        <p:blipFill rotWithShape="1">
          <a:blip r:embed="rId3"/>
          <a:stretch/>
        </p:blipFill>
        <p:spPr bwMode="auto">
          <a:xfrm>
            <a:off x="966430" y="2348746"/>
            <a:ext cx="12697539" cy="4977765"/>
          </a:xfrm>
          <a:prstGeom prst="rect">
            <a:avLst/>
          </a:prstGeom>
        </p:spPr>
      </p:pic>
      <p:sp>
        <p:nvSpPr>
          <p:cNvPr id="1281794684" name="Text 2"/>
          <p:cNvSpPr/>
          <p:nvPr/>
        </p:nvSpPr>
        <p:spPr bwMode="auto">
          <a:xfrm>
            <a:off x="1270408" y="2592865"/>
            <a:ext cx="2324396" cy="373564"/>
          </a:xfrm>
          <a:prstGeom prst="rect">
            <a:avLst/>
          </a:prstGeom>
          <a:noFill/>
          <a:ln/>
        </p:spPr>
        <p:txBody>
          <a:bodyPr wrap="none" lIns="0" tIns="0" rIns="0" bIns="0" rtlCol="0" anchor="t"/>
          <a:lstStyle/>
          <a:p>
            <a:pPr marL="0" indent="0" algn="r">
              <a:lnSpc>
                <a:spcPts val="1650"/>
              </a:lnSpc>
              <a:buNone/>
              <a:defRPr/>
            </a:pPr>
            <a:r>
              <a:rPr lang="en-US" sz="1350" b="1">
                <a:solidFill>
                  <a:srgbClr val="000000"/>
                </a:solidFill>
                <a:latin typeface="Inter Bold"/>
                <a:ea typeface="Inter Bold"/>
                <a:cs typeface="Inter Bold"/>
              </a:rPr>
              <a:t>Encryption</a:t>
            </a:r>
            <a:endParaRPr lang="en-US" sz="1350"/>
          </a:p>
        </p:txBody>
      </p:sp>
      <p:sp>
        <p:nvSpPr>
          <p:cNvPr id="399391537" name="Text 3"/>
          <p:cNvSpPr/>
          <p:nvPr/>
        </p:nvSpPr>
        <p:spPr bwMode="auto">
          <a:xfrm>
            <a:off x="11035365" y="2592865"/>
            <a:ext cx="2324396" cy="373564"/>
          </a:xfrm>
          <a:prstGeom prst="rect">
            <a:avLst/>
          </a:prstGeom>
          <a:noFill/>
          <a:ln/>
        </p:spPr>
        <p:txBody>
          <a:bodyPr wrap="none" lIns="0" tIns="0" rIns="0" bIns="0" rtlCol="0" anchor="t"/>
          <a:lstStyle/>
          <a:p>
            <a:pPr marL="0" indent="0" algn="l">
              <a:lnSpc>
                <a:spcPts val="1650"/>
              </a:lnSpc>
              <a:buNone/>
              <a:defRPr/>
            </a:pPr>
            <a:r>
              <a:rPr lang="en-US" sz="1350" b="1">
                <a:solidFill>
                  <a:srgbClr val="000000"/>
                </a:solidFill>
                <a:latin typeface="Inter Bold"/>
                <a:ea typeface="Inter Bold"/>
                <a:cs typeface="Inter Bold"/>
              </a:rPr>
              <a:t>Authentication</a:t>
            </a:r>
            <a:endParaRPr lang="en-US" sz="1350"/>
          </a:p>
        </p:txBody>
      </p:sp>
      <p:sp>
        <p:nvSpPr>
          <p:cNvPr id="266025453" name="Text 4"/>
          <p:cNvSpPr/>
          <p:nvPr/>
        </p:nvSpPr>
        <p:spPr bwMode="auto">
          <a:xfrm>
            <a:off x="11035365" y="6708709"/>
            <a:ext cx="2324396" cy="373564"/>
          </a:xfrm>
          <a:prstGeom prst="rect">
            <a:avLst/>
          </a:prstGeom>
          <a:noFill/>
          <a:ln/>
        </p:spPr>
        <p:txBody>
          <a:bodyPr wrap="none" lIns="0" tIns="0" rIns="0" bIns="0" rtlCol="0" anchor="t"/>
          <a:lstStyle/>
          <a:p>
            <a:pPr marL="0" indent="0" algn="l">
              <a:lnSpc>
                <a:spcPts val="1650"/>
              </a:lnSpc>
              <a:buNone/>
              <a:defRPr/>
            </a:pPr>
            <a:r>
              <a:rPr lang="en-US" sz="1350" b="1">
                <a:solidFill>
                  <a:srgbClr val="000000"/>
                </a:solidFill>
                <a:latin typeface="Inter Bold"/>
                <a:ea typeface="Inter Bold"/>
                <a:cs typeface="Inter Bold"/>
              </a:rPr>
              <a:t>Data Integrity</a:t>
            </a:r>
            <a:endParaRPr lang="en-US" sz="1350"/>
          </a:p>
        </p:txBody>
      </p:sp>
      <p:sp>
        <p:nvSpPr>
          <p:cNvPr id="980371198" name="Text 5"/>
          <p:cNvSpPr/>
          <p:nvPr/>
        </p:nvSpPr>
        <p:spPr bwMode="auto">
          <a:xfrm>
            <a:off x="1270408" y="6335145"/>
            <a:ext cx="2324396" cy="747127"/>
          </a:xfrm>
          <a:prstGeom prst="rect">
            <a:avLst/>
          </a:prstGeom>
          <a:noFill/>
          <a:ln/>
        </p:spPr>
        <p:txBody>
          <a:bodyPr wrap="square" lIns="0" tIns="0" rIns="0" bIns="0" rtlCol="0" anchor="t"/>
          <a:lstStyle/>
          <a:p>
            <a:pPr marL="0" indent="0" algn="r">
              <a:lnSpc>
                <a:spcPts val="1650"/>
              </a:lnSpc>
              <a:buNone/>
              <a:defRPr/>
            </a:pPr>
            <a:r>
              <a:rPr lang="en-US" sz="1350" b="1">
                <a:solidFill>
                  <a:srgbClr val="000000"/>
                </a:solidFill>
                <a:latin typeface="Inter Bold"/>
                <a:ea typeface="Inter Bold"/>
                <a:cs typeface="Inter Bold"/>
              </a:rPr>
              <a:t>Continuous Monitoring</a:t>
            </a:r>
            <a:endParaRPr lang="en-US" sz="1350"/>
          </a:p>
        </p:txBody>
      </p:sp>
      <p:sp>
        <p:nvSpPr>
          <p:cNvPr id="171189196" name="Text 6"/>
          <p:cNvSpPr/>
          <p:nvPr/>
        </p:nvSpPr>
        <p:spPr bwMode="auto">
          <a:xfrm>
            <a:off x="673894" y="7543086"/>
            <a:ext cx="13282613" cy="616029"/>
          </a:xfrm>
          <a:prstGeom prst="rect">
            <a:avLst/>
          </a:prstGeom>
          <a:noFill/>
          <a:ln/>
        </p:spPr>
        <p:txBody>
          <a:bodyPr wrap="square" lIns="0" tIns="0" rIns="0" bIns="0" rtlCol="0" anchor="t"/>
          <a:lstStyle/>
          <a:p>
            <a:pPr marL="0" indent="0" algn="l">
              <a:lnSpc>
                <a:spcPts val="2400"/>
              </a:lnSpc>
              <a:buNone/>
              <a:defRPr/>
            </a:pPr>
            <a:r>
              <a:rPr lang="en-US" sz="1500">
                <a:solidFill>
                  <a:srgbClr val="272525"/>
                </a:solidFill>
                <a:latin typeface="Inter"/>
                <a:ea typeface="Inter"/>
                <a:cs typeface="Inter"/>
              </a:rPr>
              <a:t>Embracing HTTPS means building a safer, more reliable internet for everyone, fostering trust and enabling innovation without compromising user data.</a:t>
            </a:r>
            <a:endParaRPr lang="en-US" sz="1500"/>
          </a:p>
        </p:txBody>
      </p:sp>
      <p:sp>
        <p:nvSpPr>
          <p:cNvPr id="203133304" name=""/>
          <p:cNvSpPr/>
          <p:nvPr/>
        </p:nvSpPr>
        <p:spPr bwMode="auto">
          <a:xfrm rot="0" flipH="0" flipV="0">
            <a:off x="12805638" y="7797209"/>
            <a:ext cx="1727789" cy="398720"/>
          </a:xfrm>
          <a:prstGeom prst="rect">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 2">
    <p:spTree>
      <p:nvGrpSpPr>
        <p:cNvPr id="1" name=""/>
        <p:cNvGrpSpPr/>
        <p:nvPr/>
      </p:nvGrpSpPr>
      <p:grpSpPr bwMode="auto">
        <a:xfrm>
          <a:off x="0" y="0"/>
          <a:ext cx="0" cy="0"/>
          <a:chOff x="0" y="0"/>
          <a:chExt cx="0" cy="0"/>
        </a:xfrm>
      </p:grpSpPr>
      <p:sp>
        <p:nvSpPr>
          <p:cNvPr id="696646821" name="Text 0"/>
          <p:cNvSpPr/>
          <p:nvPr/>
        </p:nvSpPr>
        <p:spPr bwMode="auto">
          <a:xfrm>
            <a:off x="664012" y="521613"/>
            <a:ext cx="8848011" cy="592931"/>
          </a:xfrm>
          <a:prstGeom prst="rect">
            <a:avLst/>
          </a:prstGeom>
          <a:noFill/>
          <a:ln/>
        </p:spPr>
        <p:txBody>
          <a:bodyPr wrap="none" lIns="0" tIns="0" rIns="0" bIns="0" rtlCol="0" anchor="t"/>
          <a:lstStyle/>
          <a:p>
            <a:pPr marL="0" indent="0" algn="l">
              <a:lnSpc>
                <a:spcPts val="4650"/>
              </a:lnSpc>
              <a:buNone/>
              <a:defRPr/>
            </a:pPr>
            <a:r>
              <a:rPr lang="en-US" sz="3700" b="1">
                <a:solidFill>
                  <a:srgbClr val="000000"/>
                </a:solidFill>
                <a:latin typeface="Inter Bold"/>
                <a:ea typeface="Inter Bold"/>
                <a:cs typeface="Inter Bold"/>
              </a:rPr>
              <a:t>What Happens When You Type a URL?</a:t>
            </a:r>
            <a:endParaRPr lang="en-US" sz="3700"/>
          </a:p>
        </p:txBody>
      </p:sp>
      <p:sp>
        <p:nvSpPr>
          <p:cNvPr id="431452466" name="Text 1"/>
          <p:cNvSpPr/>
          <p:nvPr/>
        </p:nvSpPr>
        <p:spPr bwMode="auto">
          <a:xfrm>
            <a:off x="664012" y="1493877"/>
            <a:ext cx="13302377" cy="606743"/>
          </a:xfrm>
          <a:prstGeom prst="rect">
            <a:avLst/>
          </a:prstGeom>
          <a:noFill/>
          <a:ln/>
        </p:spPr>
        <p:txBody>
          <a:bodyPr wrap="square" lIns="0" tIns="0" rIns="0" bIns="0" rtlCol="0" anchor="t"/>
          <a:lstStyle/>
          <a:p>
            <a:pPr marL="0" indent="0" algn="l">
              <a:lnSpc>
                <a:spcPts val="2350"/>
              </a:lnSpc>
              <a:buNone/>
              <a:defRPr/>
            </a:pPr>
            <a:r>
              <a:rPr lang="en-US" sz="1450">
                <a:solidFill>
                  <a:srgbClr val="272525"/>
                </a:solidFill>
                <a:latin typeface="Inter"/>
                <a:ea typeface="Inter"/>
                <a:cs typeface="Inter"/>
              </a:rPr>
              <a:t>Ever wondered what intricate dance unfolds when you type a URL and hit Enter? It's a complex interplay of protocols and systems working seamlessly.</a:t>
            </a:r>
            <a:endParaRPr lang="en-US" sz="1450"/>
          </a:p>
        </p:txBody>
      </p:sp>
      <p:sp>
        <p:nvSpPr>
          <p:cNvPr id="423235406" name="Shape 2"/>
          <p:cNvSpPr/>
          <p:nvPr/>
        </p:nvSpPr>
        <p:spPr bwMode="auto">
          <a:xfrm>
            <a:off x="664012" y="2598539"/>
            <a:ext cx="4307681" cy="1400413"/>
          </a:xfrm>
          <a:prstGeom prst="roundRect">
            <a:avLst>
              <a:gd name="adj" fmla="val 7835"/>
            </a:avLst>
          </a:prstGeom>
          <a:solidFill>
            <a:srgbClr val="FFFFFF"/>
          </a:solidFill>
          <a:ln/>
        </p:spPr>
      </p:sp>
      <p:sp>
        <p:nvSpPr>
          <p:cNvPr id="438983840" name="Shape 3"/>
          <p:cNvSpPr/>
          <p:nvPr/>
        </p:nvSpPr>
        <p:spPr bwMode="auto">
          <a:xfrm>
            <a:off x="664012" y="2575679"/>
            <a:ext cx="4307681" cy="91440"/>
          </a:xfrm>
          <a:prstGeom prst="roundRect">
            <a:avLst>
              <a:gd name="adj" fmla="val 87141"/>
            </a:avLst>
          </a:prstGeom>
          <a:solidFill>
            <a:srgbClr val="4950BC"/>
          </a:solidFill>
          <a:ln/>
        </p:spPr>
      </p:sp>
      <p:sp>
        <p:nvSpPr>
          <p:cNvPr id="1884136368" name="Shape 4"/>
          <p:cNvSpPr/>
          <p:nvPr/>
        </p:nvSpPr>
        <p:spPr bwMode="auto">
          <a:xfrm>
            <a:off x="2533293" y="2313980"/>
            <a:ext cx="569119" cy="569119"/>
          </a:xfrm>
          <a:prstGeom prst="roundRect">
            <a:avLst>
              <a:gd name="adj" fmla="val 160669"/>
            </a:avLst>
          </a:prstGeom>
          <a:solidFill>
            <a:srgbClr val="4950BC"/>
          </a:solidFill>
          <a:ln/>
        </p:spPr>
      </p:sp>
      <p:sp>
        <p:nvSpPr>
          <p:cNvPr id="774846742" name="Text 5"/>
          <p:cNvSpPr/>
          <p:nvPr/>
        </p:nvSpPr>
        <p:spPr bwMode="auto">
          <a:xfrm>
            <a:off x="2704028" y="2456259"/>
            <a:ext cx="227647" cy="284559"/>
          </a:xfrm>
          <a:prstGeom prst="rect">
            <a:avLst/>
          </a:prstGeom>
          <a:noFill/>
          <a:ln/>
        </p:spPr>
        <p:txBody>
          <a:bodyPr wrap="none" lIns="0" tIns="0" rIns="0" bIns="0" rtlCol="0" anchor="t"/>
          <a:lstStyle/>
          <a:p>
            <a:pPr marL="0" indent="0" algn="l">
              <a:lnSpc>
                <a:spcPts val="2850"/>
              </a:lnSpc>
              <a:buNone/>
              <a:defRPr/>
            </a:pPr>
            <a:r>
              <a:rPr lang="en-US" sz="1750" b="1">
                <a:solidFill>
                  <a:srgbClr val="FFFFFF"/>
                </a:solidFill>
                <a:latin typeface="Inter Bold"/>
                <a:ea typeface="Inter Bold"/>
                <a:cs typeface="Inter Bold"/>
              </a:rPr>
              <a:t>1</a:t>
            </a:r>
            <a:endParaRPr lang="en-US" sz="1750"/>
          </a:p>
        </p:txBody>
      </p:sp>
      <p:sp>
        <p:nvSpPr>
          <p:cNvPr id="621065628" name="Text 6"/>
          <p:cNvSpPr/>
          <p:nvPr/>
        </p:nvSpPr>
        <p:spPr bwMode="auto">
          <a:xfrm>
            <a:off x="876538" y="3072765"/>
            <a:ext cx="2371368" cy="296466"/>
          </a:xfrm>
          <a:prstGeom prst="rect">
            <a:avLst/>
          </a:prstGeom>
          <a:noFill/>
          <a:ln/>
        </p:spPr>
        <p:txBody>
          <a:bodyPr wrap="none" lIns="0" tIns="0" rIns="0" bIns="0" rtlCol="0" anchor="t"/>
          <a:lstStyle/>
          <a:p>
            <a:pPr marL="0" indent="0" algn="l">
              <a:lnSpc>
                <a:spcPts val="2300"/>
              </a:lnSpc>
              <a:buNone/>
              <a:defRPr/>
            </a:pPr>
            <a:r>
              <a:rPr lang="en-US" sz="1850" b="1">
                <a:solidFill>
                  <a:srgbClr val="272525"/>
                </a:solidFill>
                <a:latin typeface="Inter Bold"/>
                <a:ea typeface="Inter Bold"/>
                <a:cs typeface="Inter Bold"/>
              </a:rPr>
              <a:t>HTTP/HTTPS</a:t>
            </a:r>
            <a:endParaRPr lang="en-US" sz="1850"/>
          </a:p>
        </p:txBody>
      </p:sp>
      <p:sp>
        <p:nvSpPr>
          <p:cNvPr id="475654176" name="Text 7"/>
          <p:cNvSpPr/>
          <p:nvPr/>
        </p:nvSpPr>
        <p:spPr bwMode="auto">
          <a:xfrm>
            <a:off x="876538" y="3483053"/>
            <a:ext cx="3882628" cy="303371"/>
          </a:xfrm>
          <a:prstGeom prst="rect">
            <a:avLst/>
          </a:prstGeom>
          <a:noFill/>
          <a:ln/>
        </p:spPr>
        <p:txBody>
          <a:bodyPr wrap="none" lIns="0" tIns="0" rIns="0" bIns="0" rtlCol="0" anchor="t"/>
          <a:lstStyle/>
          <a:p>
            <a:pPr marL="0" indent="0" algn="l">
              <a:lnSpc>
                <a:spcPts val="2350"/>
              </a:lnSpc>
              <a:buNone/>
              <a:defRPr/>
            </a:pPr>
            <a:r>
              <a:rPr lang="en-US" sz="1450">
                <a:solidFill>
                  <a:srgbClr val="272525"/>
                </a:solidFill>
                <a:latin typeface="Inter"/>
                <a:ea typeface="Inter"/>
                <a:cs typeface="Inter"/>
              </a:rPr>
              <a:t>The language of the web.</a:t>
            </a:r>
            <a:endParaRPr lang="en-US" sz="1450"/>
          </a:p>
        </p:txBody>
      </p:sp>
      <p:sp>
        <p:nvSpPr>
          <p:cNvPr id="1660537135" name="Shape 8"/>
          <p:cNvSpPr/>
          <p:nvPr/>
        </p:nvSpPr>
        <p:spPr bwMode="auto">
          <a:xfrm>
            <a:off x="5161359" y="2598539"/>
            <a:ext cx="4307681" cy="1400413"/>
          </a:xfrm>
          <a:prstGeom prst="roundRect">
            <a:avLst>
              <a:gd name="adj" fmla="val 7835"/>
            </a:avLst>
          </a:prstGeom>
          <a:solidFill>
            <a:srgbClr val="FFFFFF"/>
          </a:solidFill>
          <a:ln/>
        </p:spPr>
      </p:sp>
      <p:sp>
        <p:nvSpPr>
          <p:cNvPr id="1244207530" name="Shape 9"/>
          <p:cNvSpPr/>
          <p:nvPr/>
        </p:nvSpPr>
        <p:spPr bwMode="auto">
          <a:xfrm>
            <a:off x="5161359" y="2575679"/>
            <a:ext cx="4307681" cy="91440"/>
          </a:xfrm>
          <a:prstGeom prst="roundRect">
            <a:avLst>
              <a:gd name="adj" fmla="val 87141"/>
            </a:avLst>
          </a:prstGeom>
          <a:solidFill>
            <a:srgbClr val="4950BC"/>
          </a:solidFill>
          <a:ln/>
        </p:spPr>
      </p:sp>
      <p:sp>
        <p:nvSpPr>
          <p:cNvPr id="2064871703" name="Shape 10"/>
          <p:cNvSpPr/>
          <p:nvPr/>
        </p:nvSpPr>
        <p:spPr bwMode="auto">
          <a:xfrm>
            <a:off x="7030641" y="2313980"/>
            <a:ext cx="569119" cy="569119"/>
          </a:xfrm>
          <a:prstGeom prst="roundRect">
            <a:avLst>
              <a:gd name="adj" fmla="val 160669"/>
            </a:avLst>
          </a:prstGeom>
          <a:solidFill>
            <a:srgbClr val="4950BC"/>
          </a:solidFill>
          <a:ln/>
        </p:spPr>
      </p:sp>
      <p:sp>
        <p:nvSpPr>
          <p:cNvPr id="1470681247" name="Text 11"/>
          <p:cNvSpPr/>
          <p:nvPr/>
        </p:nvSpPr>
        <p:spPr bwMode="auto">
          <a:xfrm>
            <a:off x="7201376" y="2456259"/>
            <a:ext cx="227647" cy="284559"/>
          </a:xfrm>
          <a:prstGeom prst="rect">
            <a:avLst/>
          </a:prstGeom>
          <a:noFill/>
          <a:ln/>
        </p:spPr>
        <p:txBody>
          <a:bodyPr wrap="none" lIns="0" tIns="0" rIns="0" bIns="0" rtlCol="0" anchor="t"/>
          <a:lstStyle/>
          <a:p>
            <a:pPr marL="0" indent="0" algn="l">
              <a:lnSpc>
                <a:spcPts val="2850"/>
              </a:lnSpc>
              <a:buNone/>
              <a:defRPr/>
            </a:pPr>
            <a:r>
              <a:rPr lang="en-US" sz="1750" b="1">
                <a:solidFill>
                  <a:srgbClr val="FFFFFF"/>
                </a:solidFill>
                <a:latin typeface="Inter Bold"/>
                <a:ea typeface="Inter Bold"/>
                <a:cs typeface="Inter Bold"/>
              </a:rPr>
              <a:t>2</a:t>
            </a:r>
            <a:endParaRPr lang="en-US" sz="1750"/>
          </a:p>
        </p:txBody>
      </p:sp>
      <p:sp>
        <p:nvSpPr>
          <p:cNvPr id="710607606" name="Text 12"/>
          <p:cNvSpPr/>
          <p:nvPr/>
        </p:nvSpPr>
        <p:spPr bwMode="auto">
          <a:xfrm>
            <a:off x="5373886" y="3072765"/>
            <a:ext cx="2371368" cy="296466"/>
          </a:xfrm>
          <a:prstGeom prst="rect">
            <a:avLst/>
          </a:prstGeom>
          <a:noFill/>
          <a:ln/>
        </p:spPr>
        <p:txBody>
          <a:bodyPr wrap="none" lIns="0" tIns="0" rIns="0" bIns="0" rtlCol="0" anchor="t"/>
          <a:lstStyle/>
          <a:p>
            <a:pPr marL="0" indent="0" algn="l">
              <a:lnSpc>
                <a:spcPts val="2300"/>
              </a:lnSpc>
              <a:buNone/>
              <a:defRPr/>
            </a:pPr>
            <a:r>
              <a:rPr lang="en-US" sz="1850" b="1">
                <a:solidFill>
                  <a:srgbClr val="272525"/>
                </a:solidFill>
                <a:latin typeface="Inter Bold"/>
                <a:ea typeface="Inter Bold"/>
                <a:cs typeface="Inter Bold"/>
              </a:rPr>
              <a:t>TCP</a:t>
            </a:r>
            <a:endParaRPr lang="en-US" sz="1850"/>
          </a:p>
        </p:txBody>
      </p:sp>
      <p:sp>
        <p:nvSpPr>
          <p:cNvPr id="1016900505" name="Text 13"/>
          <p:cNvSpPr/>
          <p:nvPr/>
        </p:nvSpPr>
        <p:spPr bwMode="auto">
          <a:xfrm>
            <a:off x="5373886" y="3483053"/>
            <a:ext cx="3882628" cy="303371"/>
          </a:xfrm>
          <a:prstGeom prst="rect">
            <a:avLst/>
          </a:prstGeom>
          <a:noFill/>
          <a:ln/>
        </p:spPr>
        <p:txBody>
          <a:bodyPr wrap="none" lIns="0" tIns="0" rIns="0" bIns="0" rtlCol="0" anchor="t"/>
          <a:lstStyle/>
          <a:p>
            <a:pPr marL="0" indent="0" algn="l">
              <a:lnSpc>
                <a:spcPts val="2350"/>
              </a:lnSpc>
              <a:buNone/>
              <a:defRPr/>
            </a:pPr>
            <a:r>
              <a:rPr lang="en-US" sz="1450">
                <a:solidFill>
                  <a:srgbClr val="272525"/>
                </a:solidFill>
                <a:latin typeface="Inter"/>
                <a:ea typeface="Inter"/>
                <a:cs typeface="Inter"/>
              </a:rPr>
              <a:t>Ensuring reliable data delivery.</a:t>
            </a:r>
            <a:endParaRPr lang="en-US" sz="1450"/>
          </a:p>
        </p:txBody>
      </p:sp>
      <p:sp>
        <p:nvSpPr>
          <p:cNvPr id="2002904753" name="Shape 14"/>
          <p:cNvSpPr/>
          <p:nvPr/>
        </p:nvSpPr>
        <p:spPr bwMode="auto">
          <a:xfrm>
            <a:off x="9658707" y="2598539"/>
            <a:ext cx="4307681" cy="1400413"/>
          </a:xfrm>
          <a:prstGeom prst="roundRect">
            <a:avLst>
              <a:gd name="adj" fmla="val 7835"/>
            </a:avLst>
          </a:prstGeom>
          <a:solidFill>
            <a:srgbClr val="FFFFFF"/>
          </a:solidFill>
          <a:ln/>
        </p:spPr>
      </p:sp>
      <p:sp>
        <p:nvSpPr>
          <p:cNvPr id="842664186" name="Shape 15"/>
          <p:cNvSpPr/>
          <p:nvPr/>
        </p:nvSpPr>
        <p:spPr bwMode="auto">
          <a:xfrm>
            <a:off x="9658707" y="2575679"/>
            <a:ext cx="4307681" cy="91440"/>
          </a:xfrm>
          <a:prstGeom prst="roundRect">
            <a:avLst>
              <a:gd name="adj" fmla="val 87141"/>
            </a:avLst>
          </a:prstGeom>
          <a:solidFill>
            <a:srgbClr val="4950BC"/>
          </a:solidFill>
          <a:ln/>
        </p:spPr>
      </p:sp>
      <p:sp>
        <p:nvSpPr>
          <p:cNvPr id="621152614" name="Shape 16"/>
          <p:cNvSpPr/>
          <p:nvPr/>
        </p:nvSpPr>
        <p:spPr bwMode="auto">
          <a:xfrm>
            <a:off x="11527988" y="2313980"/>
            <a:ext cx="569119" cy="569119"/>
          </a:xfrm>
          <a:prstGeom prst="roundRect">
            <a:avLst>
              <a:gd name="adj" fmla="val 160669"/>
            </a:avLst>
          </a:prstGeom>
          <a:solidFill>
            <a:srgbClr val="4950BC"/>
          </a:solidFill>
          <a:ln/>
        </p:spPr>
      </p:sp>
      <p:sp>
        <p:nvSpPr>
          <p:cNvPr id="1711711958" name="Text 17"/>
          <p:cNvSpPr/>
          <p:nvPr/>
        </p:nvSpPr>
        <p:spPr bwMode="auto">
          <a:xfrm>
            <a:off x="11698724" y="2456259"/>
            <a:ext cx="227647" cy="284559"/>
          </a:xfrm>
          <a:prstGeom prst="rect">
            <a:avLst/>
          </a:prstGeom>
          <a:noFill/>
          <a:ln/>
        </p:spPr>
        <p:txBody>
          <a:bodyPr wrap="none" lIns="0" tIns="0" rIns="0" bIns="0" rtlCol="0" anchor="t"/>
          <a:lstStyle/>
          <a:p>
            <a:pPr marL="0" indent="0" algn="l">
              <a:lnSpc>
                <a:spcPts val="2850"/>
              </a:lnSpc>
              <a:buNone/>
              <a:defRPr/>
            </a:pPr>
            <a:r>
              <a:rPr lang="en-US" sz="1750" b="1">
                <a:solidFill>
                  <a:srgbClr val="FFFFFF"/>
                </a:solidFill>
                <a:latin typeface="Inter Bold"/>
                <a:ea typeface="Inter Bold"/>
                <a:cs typeface="Inter Bold"/>
              </a:rPr>
              <a:t>3</a:t>
            </a:r>
            <a:endParaRPr lang="en-US" sz="1750"/>
          </a:p>
        </p:txBody>
      </p:sp>
      <p:sp>
        <p:nvSpPr>
          <p:cNvPr id="1958962945" name="Text 18"/>
          <p:cNvSpPr/>
          <p:nvPr/>
        </p:nvSpPr>
        <p:spPr bwMode="auto">
          <a:xfrm>
            <a:off x="9871233" y="3072765"/>
            <a:ext cx="2371368" cy="296466"/>
          </a:xfrm>
          <a:prstGeom prst="rect">
            <a:avLst/>
          </a:prstGeom>
          <a:noFill/>
          <a:ln/>
        </p:spPr>
        <p:txBody>
          <a:bodyPr wrap="none" lIns="0" tIns="0" rIns="0" bIns="0" rtlCol="0" anchor="t"/>
          <a:lstStyle/>
          <a:p>
            <a:pPr marL="0" indent="0" algn="l">
              <a:lnSpc>
                <a:spcPts val="2300"/>
              </a:lnSpc>
              <a:buNone/>
              <a:defRPr/>
            </a:pPr>
            <a:r>
              <a:rPr lang="en-US" sz="1850" b="1">
                <a:solidFill>
                  <a:srgbClr val="272525"/>
                </a:solidFill>
                <a:latin typeface="Inter Bold"/>
                <a:ea typeface="Inter Bold"/>
                <a:cs typeface="Inter Bold"/>
              </a:rPr>
              <a:t>Web Servers</a:t>
            </a:r>
            <a:endParaRPr lang="en-US" sz="1850"/>
          </a:p>
        </p:txBody>
      </p:sp>
      <p:sp>
        <p:nvSpPr>
          <p:cNvPr id="1037943248" name="Text 19"/>
          <p:cNvSpPr/>
          <p:nvPr/>
        </p:nvSpPr>
        <p:spPr bwMode="auto">
          <a:xfrm>
            <a:off x="9871233" y="3483053"/>
            <a:ext cx="3882628" cy="303371"/>
          </a:xfrm>
          <a:prstGeom prst="rect">
            <a:avLst/>
          </a:prstGeom>
          <a:noFill/>
          <a:ln/>
        </p:spPr>
        <p:txBody>
          <a:bodyPr wrap="none" lIns="0" tIns="0" rIns="0" bIns="0" rtlCol="0" anchor="t"/>
          <a:lstStyle/>
          <a:p>
            <a:pPr marL="0" indent="0" algn="l">
              <a:lnSpc>
                <a:spcPts val="2350"/>
              </a:lnSpc>
              <a:buNone/>
              <a:defRPr/>
            </a:pPr>
            <a:r>
              <a:rPr lang="en-US" sz="1450">
                <a:solidFill>
                  <a:srgbClr val="272525"/>
                </a:solidFill>
                <a:latin typeface="Inter"/>
                <a:ea typeface="Inter"/>
                <a:cs typeface="Inter"/>
              </a:rPr>
              <a:t>Serving up content.</a:t>
            </a:r>
            <a:endParaRPr lang="en-US" sz="1450"/>
          </a:p>
        </p:txBody>
      </p:sp>
      <p:sp>
        <p:nvSpPr>
          <p:cNvPr id="538941739" name="Shape 20"/>
          <p:cNvSpPr/>
          <p:nvPr/>
        </p:nvSpPr>
        <p:spPr bwMode="auto">
          <a:xfrm>
            <a:off x="664012" y="4473178"/>
            <a:ext cx="6556296" cy="1400413"/>
          </a:xfrm>
          <a:prstGeom prst="roundRect">
            <a:avLst>
              <a:gd name="adj" fmla="val 7835"/>
            </a:avLst>
          </a:prstGeom>
          <a:solidFill>
            <a:srgbClr val="FFFFFF"/>
          </a:solidFill>
          <a:ln/>
        </p:spPr>
      </p:sp>
      <p:sp>
        <p:nvSpPr>
          <p:cNvPr id="572389391" name="Shape 21"/>
          <p:cNvSpPr/>
          <p:nvPr/>
        </p:nvSpPr>
        <p:spPr bwMode="auto">
          <a:xfrm>
            <a:off x="664012" y="4450318"/>
            <a:ext cx="6556296" cy="91440"/>
          </a:xfrm>
          <a:prstGeom prst="roundRect">
            <a:avLst>
              <a:gd name="adj" fmla="val 87141"/>
            </a:avLst>
          </a:prstGeom>
          <a:solidFill>
            <a:srgbClr val="4950BC"/>
          </a:solidFill>
          <a:ln/>
        </p:spPr>
      </p:sp>
      <p:sp>
        <p:nvSpPr>
          <p:cNvPr id="422882575" name="Shape 22"/>
          <p:cNvSpPr/>
          <p:nvPr/>
        </p:nvSpPr>
        <p:spPr bwMode="auto">
          <a:xfrm>
            <a:off x="3657600" y="4188619"/>
            <a:ext cx="569119" cy="569119"/>
          </a:xfrm>
          <a:prstGeom prst="roundRect">
            <a:avLst>
              <a:gd name="adj" fmla="val 160669"/>
            </a:avLst>
          </a:prstGeom>
          <a:solidFill>
            <a:srgbClr val="4950BC"/>
          </a:solidFill>
          <a:ln/>
        </p:spPr>
      </p:sp>
      <p:sp>
        <p:nvSpPr>
          <p:cNvPr id="653665088" name="Text 23"/>
          <p:cNvSpPr/>
          <p:nvPr/>
        </p:nvSpPr>
        <p:spPr bwMode="auto">
          <a:xfrm>
            <a:off x="3828336" y="4330898"/>
            <a:ext cx="227647" cy="284559"/>
          </a:xfrm>
          <a:prstGeom prst="rect">
            <a:avLst/>
          </a:prstGeom>
          <a:noFill/>
          <a:ln/>
        </p:spPr>
        <p:txBody>
          <a:bodyPr wrap="none" lIns="0" tIns="0" rIns="0" bIns="0" rtlCol="0" anchor="t"/>
          <a:lstStyle/>
          <a:p>
            <a:pPr marL="0" indent="0" algn="l">
              <a:lnSpc>
                <a:spcPts val="2850"/>
              </a:lnSpc>
              <a:buNone/>
              <a:defRPr/>
            </a:pPr>
            <a:r>
              <a:rPr lang="en-US" sz="1750" b="1">
                <a:solidFill>
                  <a:srgbClr val="FFFFFF"/>
                </a:solidFill>
                <a:latin typeface="Inter Bold"/>
                <a:ea typeface="Inter Bold"/>
                <a:cs typeface="Inter Bold"/>
              </a:rPr>
              <a:t>4</a:t>
            </a:r>
            <a:endParaRPr lang="en-US" sz="1750"/>
          </a:p>
        </p:txBody>
      </p:sp>
      <p:sp>
        <p:nvSpPr>
          <p:cNvPr id="1674900603" name="Text 24"/>
          <p:cNvSpPr/>
          <p:nvPr/>
        </p:nvSpPr>
        <p:spPr bwMode="auto">
          <a:xfrm>
            <a:off x="876538" y="4947404"/>
            <a:ext cx="2371368" cy="296466"/>
          </a:xfrm>
          <a:prstGeom prst="rect">
            <a:avLst/>
          </a:prstGeom>
          <a:noFill/>
          <a:ln/>
        </p:spPr>
        <p:txBody>
          <a:bodyPr wrap="none" lIns="0" tIns="0" rIns="0" bIns="0" rtlCol="0" anchor="t"/>
          <a:lstStyle/>
          <a:p>
            <a:pPr marL="0" indent="0" algn="l">
              <a:lnSpc>
                <a:spcPts val="2300"/>
              </a:lnSpc>
              <a:buNone/>
              <a:defRPr/>
            </a:pPr>
            <a:r>
              <a:rPr lang="en-US" sz="1850" b="1">
                <a:solidFill>
                  <a:srgbClr val="272525"/>
                </a:solidFill>
                <a:latin typeface="Inter Bold"/>
                <a:ea typeface="Inter Bold"/>
                <a:cs typeface="Inter Bold"/>
              </a:rPr>
              <a:t>Browsers</a:t>
            </a:r>
            <a:endParaRPr lang="en-US" sz="1850"/>
          </a:p>
        </p:txBody>
      </p:sp>
      <p:sp>
        <p:nvSpPr>
          <p:cNvPr id="392927922" name="Text 25"/>
          <p:cNvSpPr/>
          <p:nvPr/>
        </p:nvSpPr>
        <p:spPr bwMode="auto">
          <a:xfrm>
            <a:off x="876538" y="5357692"/>
            <a:ext cx="6131243" cy="303371"/>
          </a:xfrm>
          <a:prstGeom prst="rect">
            <a:avLst/>
          </a:prstGeom>
          <a:noFill/>
          <a:ln/>
        </p:spPr>
        <p:txBody>
          <a:bodyPr wrap="none" lIns="0" tIns="0" rIns="0" bIns="0" rtlCol="0" anchor="t"/>
          <a:lstStyle/>
          <a:p>
            <a:pPr marL="0" indent="0" algn="l">
              <a:lnSpc>
                <a:spcPts val="2350"/>
              </a:lnSpc>
              <a:buNone/>
              <a:defRPr/>
            </a:pPr>
            <a:r>
              <a:rPr lang="en-US" sz="1450">
                <a:solidFill>
                  <a:srgbClr val="272525"/>
                </a:solidFill>
                <a:latin typeface="Inter"/>
                <a:ea typeface="Inter"/>
                <a:cs typeface="Inter"/>
              </a:rPr>
              <a:t>Rendering the experience.</a:t>
            </a:r>
            <a:endParaRPr lang="en-US" sz="1450"/>
          </a:p>
        </p:txBody>
      </p:sp>
      <p:sp>
        <p:nvSpPr>
          <p:cNvPr id="326944475" name="Shape 26"/>
          <p:cNvSpPr/>
          <p:nvPr/>
        </p:nvSpPr>
        <p:spPr bwMode="auto">
          <a:xfrm>
            <a:off x="7409974" y="4473178"/>
            <a:ext cx="6556415" cy="1400413"/>
          </a:xfrm>
          <a:prstGeom prst="roundRect">
            <a:avLst>
              <a:gd name="adj" fmla="val 7835"/>
            </a:avLst>
          </a:prstGeom>
          <a:solidFill>
            <a:srgbClr val="FFFFFF"/>
          </a:solidFill>
          <a:ln/>
        </p:spPr>
      </p:sp>
      <p:sp>
        <p:nvSpPr>
          <p:cNvPr id="1599247548" name="Shape 27"/>
          <p:cNvSpPr/>
          <p:nvPr/>
        </p:nvSpPr>
        <p:spPr bwMode="auto">
          <a:xfrm>
            <a:off x="7409974" y="4450318"/>
            <a:ext cx="6556415" cy="91440"/>
          </a:xfrm>
          <a:prstGeom prst="roundRect">
            <a:avLst>
              <a:gd name="adj" fmla="val 87141"/>
            </a:avLst>
          </a:prstGeom>
          <a:solidFill>
            <a:srgbClr val="4950BC"/>
          </a:solidFill>
          <a:ln/>
        </p:spPr>
      </p:sp>
      <p:sp>
        <p:nvSpPr>
          <p:cNvPr id="1231615502" name="Shape 28"/>
          <p:cNvSpPr/>
          <p:nvPr/>
        </p:nvSpPr>
        <p:spPr bwMode="auto">
          <a:xfrm>
            <a:off x="10403562" y="4188619"/>
            <a:ext cx="569119" cy="569119"/>
          </a:xfrm>
          <a:prstGeom prst="roundRect">
            <a:avLst>
              <a:gd name="adj" fmla="val 160669"/>
            </a:avLst>
          </a:prstGeom>
          <a:solidFill>
            <a:srgbClr val="4950BC"/>
          </a:solidFill>
          <a:ln/>
        </p:spPr>
      </p:sp>
      <p:sp>
        <p:nvSpPr>
          <p:cNvPr id="1704962093" name="Text 29"/>
          <p:cNvSpPr/>
          <p:nvPr/>
        </p:nvSpPr>
        <p:spPr bwMode="auto">
          <a:xfrm>
            <a:off x="10574298" y="4330898"/>
            <a:ext cx="227647" cy="284559"/>
          </a:xfrm>
          <a:prstGeom prst="rect">
            <a:avLst/>
          </a:prstGeom>
          <a:noFill/>
          <a:ln/>
        </p:spPr>
        <p:txBody>
          <a:bodyPr wrap="none" lIns="0" tIns="0" rIns="0" bIns="0" rtlCol="0" anchor="t"/>
          <a:lstStyle/>
          <a:p>
            <a:pPr marL="0" indent="0" algn="l">
              <a:lnSpc>
                <a:spcPts val="2850"/>
              </a:lnSpc>
              <a:buNone/>
              <a:defRPr/>
            </a:pPr>
            <a:r>
              <a:rPr lang="en-US" sz="1750" b="1">
                <a:solidFill>
                  <a:srgbClr val="FFFFFF"/>
                </a:solidFill>
                <a:latin typeface="Inter Bold"/>
                <a:ea typeface="Inter Bold"/>
                <a:cs typeface="Inter Bold"/>
              </a:rPr>
              <a:t>5</a:t>
            </a:r>
            <a:endParaRPr lang="en-US" sz="1750"/>
          </a:p>
        </p:txBody>
      </p:sp>
      <p:sp>
        <p:nvSpPr>
          <p:cNvPr id="751294871" name="Text 30"/>
          <p:cNvSpPr/>
          <p:nvPr/>
        </p:nvSpPr>
        <p:spPr bwMode="auto">
          <a:xfrm>
            <a:off x="7622500" y="4947404"/>
            <a:ext cx="2371368" cy="296466"/>
          </a:xfrm>
          <a:prstGeom prst="rect">
            <a:avLst/>
          </a:prstGeom>
          <a:noFill/>
          <a:ln/>
        </p:spPr>
        <p:txBody>
          <a:bodyPr wrap="none" lIns="0" tIns="0" rIns="0" bIns="0" rtlCol="0" anchor="t"/>
          <a:lstStyle/>
          <a:p>
            <a:pPr marL="0" indent="0" algn="l">
              <a:lnSpc>
                <a:spcPts val="2300"/>
              </a:lnSpc>
              <a:buNone/>
              <a:defRPr/>
            </a:pPr>
            <a:r>
              <a:rPr lang="en-US" sz="1850" b="1">
                <a:solidFill>
                  <a:srgbClr val="272525"/>
                </a:solidFill>
                <a:latin typeface="Inter Bold"/>
                <a:ea typeface="Inter Bold"/>
                <a:cs typeface="Inter Bold"/>
              </a:rPr>
              <a:t>Security</a:t>
            </a:r>
            <a:endParaRPr lang="en-US" sz="1850"/>
          </a:p>
        </p:txBody>
      </p:sp>
      <p:sp>
        <p:nvSpPr>
          <p:cNvPr id="928677518" name="Text 31"/>
          <p:cNvSpPr/>
          <p:nvPr/>
        </p:nvSpPr>
        <p:spPr bwMode="auto">
          <a:xfrm>
            <a:off x="7622500" y="5357692"/>
            <a:ext cx="6131362" cy="303371"/>
          </a:xfrm>
          <a:prstGeom prst="rect">
            <a:avLst/>
          </a:prstGeom>
          <a:noFill/>
          <a:ln/>
        </p:spPr>
        <p:txBody>
          <a:bodyPr wrap="none" lIns="0" tIns="0" rIns="0" bIns="0" rtlCol="0" anchor="t"/>
          <a:lstStyle/>
          <a:p>
            <a:pPr marL="0" indent="0" algn="l">
              <a:lnSpc>
                <a:spcPts val="2350"/>
              </a:lnSpc>
              <a:buNone/>
              <a:defRPr/>
            </a:pPr>
            <a:r>
              <a:rPr lang="en-US" sz="1450">
                <a:solidFill>
                  <a:srgbClr val="272525"/>
                </a:solidFill>
                <a:latin typeface="Inter"/>
                <a:ea typeface="Inter"/>
                <a:cs typeface="Inter"/>
              </a:rPr>
              <a:t>Protecting your data.</a:t>
            </a:r>
            <a:endParaRPr lang="en-US" sz="1450"/>
          </a:p>
        </p:txBody>
      </p:sp>
      <p:sp>
        <p:nvSpPr>
          <p:cNvPr id="1294067270" name="Text 32"/>
          <p:cNvSpPr/>
          <p:nvPr/>
        </p:nvSpPr>
        <p:spPr bwMode="auto">
          <a:xfrm>
            <a:off x="664012" y="6158151"/>
            <a:ext cx="2845713" cy="355640"/>
          </a:xfrm>
          <a:prstGeom prst="rect">
            <a:avLst/>
          </a:prstGeom>
          <a:noFill/>
          <a:ln/>
        </p:spPr>
        <p:txBody>
          <a:bodyPr wrap="none" lIns="0" tIns="0" rIns="0" bIns="0" rtlCol="0" anchor="t"/>
          <a:lstStyle/>
          <a:p>
            <a:pPr marL="0" indent="0" algn="l">
              <a:lnSpc>
                <a:spcPts val="2800"/>
              </a:lnSpc>
              <a:buNone/>
              <a:defRPr/>
            </a:pPr>
            <a:r>
              <a:rPr lang="en-US" sz="2200" b="1">
                <a:solidFill>
                  <a:srgbClr val="000000"/>
                </a:solidFill>
                <a:latin typeface="Inter Bold"/>
                <a:ea typeface="Inter Bold"/>
                <a:cs typeface="Inter Bold"/>
              </a:rPr>
              <a:t>Today's Goals</a:t>
            </a:r>
            <a:endParaRPr lang="en-US" sz="2200"/>
          </a:p>
        </p:txBody>
      </p:sp>
      <p:pic>
        <p:nvPicPr>
          <p:cNvPr id="1509866336" name="Image 0" descr="preencoded.png"/>
          <p:cNvPicPr>
            <a:picLocks noChangeAspect="1"/>
          </p:cNvPicPr>
          <p:nvPr/>
        </p:nvPicPr>
        <p:blipFill rotWithShape="1">
          <a:blip r:embed="rId3">
            <a:extLst>
              <a:ext uri="{96DAC541-7B7A-43D3-8B79-37D633B846F1}">
                <asvg:svgBlip xmlns:asvg="http://schemas.microsoft.com/office/drawing/2016/SVG/main" r:embed="rId4"/>
              </a:ext>
            </a:extLst>
          </a:blip>
          <a:stretch/>
        </p:blipFill>
        <p:spPr bwMode="auto">
          <a:xfrm>
            <a:off x="735092" y="6807696"/>
            <a:ext cx="284559" cy="284559"/>
          </a:xfrm>
          <a:prstGeom prst="rect">
            <a:avLst/>
          </a:prstGeom>
        </p:spPr>
      </p:pic>
      <p:sp>
        <p:nvSpPr>
          <p:cNvPr id="1568632111" name="Text 33"/>
          <p:cNvSpPr/>
          <p:nvPr/>
        </p:nvSpPr>
        <p:spPr bwMode="auto">
          <a:xfrm>
            <a:off x="1280517" y="6798350"/>
            <a:ext cx="3659505" cy="606743"/>
          </a:xfrm>
          <a:prstGeom prst="rect">
            <a:avLst/>
          </a:prstGeom>
          <a:noFill/>
          <a:ln/>
        </p:spPr>
        <p:txBody>
          <a:bodyPr wrap="square" lIns="0" tIns="0" rIns="0" bIns="0" rtlCol="0" anchor="t"/>
          <a:lstStyle/>
          <a:p>
            <a:pPr marL="0" indent="0" algn="l">
              <a:lnSpc>
                <a:spcPts val="2350"/>
              </a:lnSpc>
              <a:buNone/>
              <a:defRPr/>
            </a:pPr>
            <a:r>
              <a:rPr lang="en-US" sz="1450">
                <a:solidFill>
                  <a:srgbClr val="272525"/>
                </a:solidFill>
                <a:latin typeface="Inter"/>
                <a:ea typeface="Inter"/>
                <a:cs typeface="Inter"/>
              </a:rPr>
              <a:t>Learn core HTTP concepts and its foundational role in web communication.</a:t>
            </a:r>
            <a:endParaRPr lang="en-US" sz="1450"/>
          </a:p>
        </p:txBody>
      </p:sp>
      <p:pic>
        <p:nvPicPr>
          <p:cNvPr id="113462598" name="Image 1" descr="preencoded.png"/>
          <p:cNvPicPr>
            <a:picLocks noChangeAspect="1"/>
          </p:cNvPicPr>
          <p:nvPr/>
        </p:nvPicPr>
        <p:blipFill rotWithShape="1">
          <a:blip r:embed="rId5">
            <a:extLst>
              <a:ext uri="{96DAC541-7B7A-43D3-8B79-37D633B846F1}">
                <asvg:svgBlip xmlns:asvg="http://schemas.microsoft.com/office/drawing/2016/SVG/main" r:embed="rId6"/>
              </a:ext>
            </a:extLst>
          </a:blip>
          <a:stretch/>
        </p:blipFill>
        <p:spPr bwMode="auto">
          <a:xfrm>
            <a:off x="5248156" y="6807696"/>
            <a:ext cx="284559" cy="284559"/>
          </a:xfrm>
          <a:prstGeom prst="rect">
            <a:avLst/>
          </a:prstGeom>
        </p:spPr>
      </p:pic>
      <p:sp>
        <p:nvSpPr>
          <p:cNvPr id="1473183816" name="Text 34"/>
          <p:cNvSpPr/>
          <p:nvPr/>
        </p:nvSpPr>
        <p:spPr bwMode="auto">
          <a:xfrm>
            <a:off x="5793581" y="6798350"/>
            <a:ext cx="3659624" cy="606743"/>
          </a:xfrm>
          <a:prstGeom prst="rect">
            <a:avLst/>
          </a:prstGeom>
          <a:noFill/>
          <a:ln/>
        </p:spPr>
        <p:txBody>
          <a:bodyPr wrap="square" lIns="0" tIns="0" rIns="0" bIns="0" rtlCol="0" anchor="t"/>
          <a:lstStyle/>
          <a:p>
            <a:pPr marL="0" indent="0" algn="l">
              <a:lnSpc>
                <a:spcPts val="2350"/>
              </a:lnSpc>
              <a:buNone/>
              <a:defRPr/>
            </a:pPr>
            <a:r>
              <a:rPr lang="en-US" sz="1450">
                <a:solidFill>
                  <a:srgbClr val="272525"/>
                </a:solidFill>
                <a:latin typeface="Inter"/>
                <a:ea typeface="Inter"/>
                <a:cs typeface="Inter"/>
              </a:rPr>
              <a:t>Understand the critical differences and benefits of HTTP vs HTTPS.</a:t>
            </a:r>
            <a:endParaRPr lang="en-US" sz="1450"/>
          </a:p>
        </p:txBody>
      </p:sp>
      <p:pic>
        <p:nvPicPr>
          <p:cNvPr id="192699406" name="Image 2" descr="preencoded.png"/>
          <p:cNvPicPr>
            <a:picLocks noChangeAspect="1"/>
          </p:cNvPicPr>
          <p:nvPr/>
        </p:nvPicPr>
        <p:blipFill rotWithShape="1">
          <a:blip r:embed="rId7">
            <a:extLst>
              <a:ext uri="{96DAC541-7B7A-43D3-8B79-37D633B846F1}">
                <asvg:svgBlip xmlns:asvg="http://schemas.microsoft.com/office/drawing/2016/SVG/main" r:embed="rId8"/>
              </a:ext>
            </a:extLst>
          </a:blip>
          <a:stretch/>
        </p:blipFill>
        <p:spPr bwMode="auto">
          <a:xfrm>
            <a:off x="9761339" y="6807696"/>
            <a:ext cx="284559" cy="284559"/>
          </a:xfrm>
          <a:prstGeom prst="rect">
            <a:avLst/>
          </a:prstGeom>
        </p:spPr>
      </p:pic>
      <p:sp>
        <p:nvSpPr>
          <p:cNvPr id="1678903478" name="Text 35"/>
          <p:cNvSpPr/>
          <p:nvPr/>
        </p:nvSpPr>
        <p:spPr bwMode="auto">
          <a:xfrm>
            <a:off x="10306764" y="6798350"/>
            <a:ext cx="3659624" cy="910114"/>
          </a:xfrm>
          <a:prstGeom prst="rect">
            <a:avLst/>
          </a:prstGeom>
          <a:noFill/>
          <a:ln/>
        </p:spPr>
        <p:txBody>
          <a:bodyPr wrap="square" lIns="0" tIns="0" rIns="0" bIns="0" rtlCol="0" anchor="t"/>
          <a:lstStyle/>
          <a:p>
            <a:pPr marL="0" indent="0" algn="l">
              <a:lnSpc>
                <a:spcPts val="2350"/>
              </a:lnSpc>
              <a:buNone/>
              <a:defRPr/>
            </a:pPr>
            <a:r>
              <a:rPr lang="en-US" sz="1450">
                <a:solidFill>
                  <a:srgbClr val="272525"/>
                </a:solidFill>
                <a:latin typeface="Inter"/>
                <a:ea typeface="Inter"/>
                <a:cs typeface="Inter"/>
              </a:rPr>
              <a:t>Connect theoretical knowledge with practical application using a Wireshark-based demo.</a:t>
            </a:r>
            <a:endParaRPr lang="en-US" sz="1450"/>
          </a:p>
        </p:txBody>
      </p:sp>
      <p:sp>
        <p:nvSpPr>
          <p:cNvPr id="1471056810" name=""/>
          <p:cNvSpPr/>
          <p:nvPr/>
        </p:nvSpPr>
        <p:spPr bwMode="auto">
          <a:xfrm rot="0" flipH="0" flipV="0">
            <a:off x="12849941" y="7797209"/>
            <a:ext cx="1683488" cy="354418"/>
          </a:xfrm>
          <a:prstGeom prst="rect">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 3">
    <p:spTree>
      <p:nvGrpSpPr>
        <p:cNvPr id="1" name=""/>
        <p:cNvGrpSpPr/>
        <p:nvPr/>
      </p:nvGrpSpPr>
      <p:grpSpPr bwMode="auto">
        <a:xfrm>
          <a:off x="0" y="0"/>
          <a:ext cx="0" cy="0"/>
          <a:chOff x="0" y="0"/>
          <a:chExt cx="0" cy="0"/>
        </a:xfrm>
      </p:grpSpPr>
      <p:sp>
        <p:nvSpPr>
          <p:cNvPr id="626170980" name="Text 0"/>
          <p:cNvSpPr/>
          <p:nvPr/>
        </p:nvSpPr>
        <p:spPr bwMode="auto">
          <a:xfrm>
            <a:off x="704017" y="554117"/>
            <a:ext cx="13222367" cy="1257300"/>
          </a:xfrm>
          <a:prstGeom prst="rect">
            <a:avLst/>
          </a:prstGeom>
          <a:noFill/>
          <a:ln/>
        </p:spPr>
        <p:txBody>
          <a:bodyPr wrap="square" lIns="0" tIns="0" rIns="0" bIns="0" rtlCol="0" anchor="t"/>
          <a:lstStyle/>
          <a:p>
            <a:pPr marL="0" indent="0" algn="l">
              <a:lnSpc>
                <a:spcPts val="4950"/>
              </a:lnSpc>
              <a:buNone/>
              <a:defRPr/>
            </a:pPr>
            <a:r>
              <a:rPr lang="en-US" sz="3950" b="1">
                <a:solidFill>
                  <a:srgbClr val="000000"/>
                </a:solidFill>
                <a:latin typeface="Inter Bold"/>
                <a:ea typeface="Inter Bold"/>
                <a:cs typeface="Inter Bold"/>
              </a:rPr>
              <a:t>Overview of HTTP: The Foundation of Web Communication</a:t>
            </a:r>
            <a:endParaRPr lang="en-US" sz="3950"/>
          </a:p>
        </p:txBody>
      </p:sp>
      <p:sp>
        <p:nvSpPr>
          <p:cNvPr id="838727981" name="Text 1"/>
          <p:cNvSpPr/>
          <p:nvPr/>
        </p:nvSpPr>
        <p:spPr bwMode="auto">
          <a:xfrm>
            <a:off x="704017" y="2213729"/>
            <a:ext cx="13222367" cy="643890"/>
          </a:xfrm>
          <a:prstGeom prst="rect">
            <a:avLst/>
          </a:prstGeom>
          <a:noFill/>
          <a:ln/>
        </p:spPr>
        <p:txBody>
          <a:bodyPr wrap="square" lIns="0" tIns="0" rIns="0" bIns="0" rtlCol="0" anchor="t"/>
          <a:lstStyle/>
          <a:p>
            <a:pPr marL="0" indent="0" algn="l">
              <a:lnSpc>
                <a:spcPts val="2500"/>
              </a:lnSpc>
              <a:buNone/>
              <a:defRPr/>
            </a:pPr>
            <a:r>
              <a:rPr lang="en-US" sz="1550">
                <a:solidFill>
                  <a:srgbClr val="272525"/>
                </a:solidFill>
                <a:latin typeface="Inter"/>
                <a:ea typeface="Inter"/>
                <a:cs typeface="Inter"/>
              </a:rPr>
              <a:t>HTTP, or HyperText Transfer Protocol, is the backbone of data communication on the World Wide Web. It's the protocol that allows web browsers and web servers to "talk" to each other.</a:t>
            </a:r>
            <a:endParaRPr lang="en-US" sz="1550"/>
          </a:p>
        </p:txBody>
      </p:sp>
      <p:pic>
        <p:nvPicPr>
          <p:cNvPr id="804077731" name="Image 0" descr="preencoded.png"/>
          <p:cNvPicPr>
            <a:picLocks noChangeAspect="1"/>
          </p:cNvPicPr>
          <p:nvPr/>
        </p:nvPicPr>
        <p:blipFill rotWithShape="1">
          <a:blip r:embed="rId3">
            <a:extLst>
              <a:ext uri="{96DAC541-7B7A-43D3-8B79-37D633B846F1}">
                <asvg:svgBlip xmlns:asvg="http://schemas.microsoft.com/office/drawing/2016/SVG/main" r:embed="rId4"/>
              </a:ext>
            </a:extLst>
          </a:blip>
          <a:stretch/>
        </p:blipFill>
        <p:spPr bwMode="auto">
          <a:xfrm>
            <a:off x="704017" y="3083838"/>
            <a:ext cx="603409" cy="603409"/>
          </a:xfrm>
          <a:prstGeom prst="rect">
            <a:avLst/>
          </a:prstGeom>
        </p:spPr>
      </p:pic>
      <p:sp>
        <p:nvSpPr>
          <p:cNvPr id="1658643409" name="Text 2"/>
          <p:cNvSpPr/>
          <p:nvPr/>
        </p:nvSpPr>
        <p:spPr bwMode="auto">
          <a:xfrm>
            <a:off x="704017" y="3938707"/>
            <a:ext cx="3238142" cy="314325"/>
          </a:xfrm>
          <a:prstGeom prst="rect">
            <a:avLst/>
          </a:prstGeom>
          <a:noFill/>
          <a:ln/>
        </p:spPr>
        <p:txBody>
          <a:bodyPr wrap="none" lIns="0" tIns="0" rIns="0" bIns="0" rtlCol="0" anchor="t"/>
          <a:lstStyle/>
          <a:p>
            <a:pPr marL="0" indent="0" algn="l">
              <a:lnSpc>
                <a:spcPts val="2450"/>
              </a:lnSpc>
              <a:buNone/>
              <a:defRPr/>
            </a:pPr>
            <a:r>
              <a:rPr lang="en-US" sz="1950" b="1">
                <a:solidFill>
                  <a:srgbClr val="272525"/>
                </a:solidFill>
                <a:latin typeface="Inter Bold"/>
                <a:ea typeface="Inter Bold"/>
                <a:cs typeface="Inter Bold"/>
              </a:rPr>
              <a:t>Application Layer Protocol</a:t>
            </a:r>
            <a:endParaRPr lang="en-US" sz="1950"/>
          </a:p>
        </p:txBody>
      </p:sp>
      <p:sp>
        <p:nvSpPr>
          <p:cNvPr id="1113696800" name="Text 3"/>
          <p:cNvSpPr/>
          <p:nvPr/>
        </p:nvSpPr>
        <p:spPr bwMode="auto">
          <a:xfrm>
            <a:off x="704017" y="4373642"/>
            <a:ext cx="6485453" cy="643890"/>
          </a:xfrm>
          <a:prstGeom prst="rect">
            <a:avLst/>
          </a:prstGeom>
          <a:noFill/>
          <a:ln/>
        </p:spPr>
        <p:txBody>
          <a:bodyPr wrap="square" lIns="0" tIns="0" rIns="0" bIns="0" rtlCol="0" anchor="t"/>
          <a:lstStyle/>
          <a:p>
            <a:pPr marL="0" indent="0" algn="l">
              <a:lnSpc>
                <a:spcPts val="2500"/>
              </a:lnSpc>
              <a:buNone/>
              <a:defRPr/>
            </a:pPr>
            <a:r>
              <a:rPr lang="en-US" sz="1550">
                <a:solidFill>
                  <a:srgbClr val="272525"/>
                </a:solidFill>
                <a:latin typeface="Inter"/>
                <a:ea typeface="Inter"/>
                <a:cs typeface="Inter"/>
              </a:rPr>
              <a:t>HTTP operates at the highest layer of the TCP/IP model, directly interacting with user applications like web browsers.</a:t>
            </a:r>
            <a:endParaRPr lang="en-US" sz="1550"/>
          </a:p>
        </p:txBody>
      </p:sp>
      <p:pic>
        <p:nvPicPr>
          <p:cNvPr id="569350360" name="Image 1" descr="preencoded.png"/>
          <p:cNvPicPr>
            <a:picLocks noChangeAspect="1"/>
          </p:cNvPicPr>
          <p:nvPr/>
        </p:nvPicPr>
        <p:blipFill rotWithShape="1">
          <a:blip r:embed="rId5">
            <a:extLst>
              <a:ext uri="{96DAC541-7B7A-43D3-8B79-37D633B846F1}">
                <asvg:svgBlip xmlns:asvg="http://schemas.microsoft.com/office/drawing/2016/SVG/main" r:embed="rId6"/>
              </a:ext>
            </a:extLst>
          </a:blip>
          <a:stretch/>
        </p:blipFill>
        <p:spPr bwMode="auto">
          <a:xfrm>
            <a:off x="7440930" y="3083838"/>
            <a:ext cx="603409" cy="603409"/>
          </a:xfrm>
          <a:prstGeom prst="rect">
            <a:avLst/>
          </a:prstGeom>
        </p:spPr>
      </p:pic>
      <p:sp>
        <p:nvSpPr>
          <p:cNvPr id="813898031" name="Text 4"/>
          <p:cNvSpPr/>
          <p:nvPr/>
        </p:nvSpPr>
        <p:spPr bwMode="auto">
          <a:xfrm>
            <a:off x="7440930" y="3938707"/>
            <a:ext cx="2514600" cy="314325"/>
          </a:xfrm>
          <a:prstGeom prst="rect">
            <a:avLst/>
          </a:prstGeom>
          <a:noFill/>
          <a:ln/>
        </p:spPr>
        <p:txBody>
          <a:bodyPr wrap="none" lIns="0" tIns="0" rIns="0" bIns="0" rtlCol="0" anchor="t"/>
          <a:lstStyle/>
          <a:p>
            <a:pPr marL="0" indent="0" algn="l">
              <a:lnSpc>
                <a:spcPts val="2450"/>
              </a:lnSpc>
              <a:buNone/>
              <a:defRPr/>
            </a:pPr>
            <a:r>
              <a:rPr lang="en-US" sz="1950" b="1">
                <a:solidFill>
                  <a:srgbClr val="272525"/>
                </a:solidFill>
                <a:latin typeface="Inter Bold"/>
                <a:ea typeface="Inter Bold"/>
                <a:cs typeface="Inter Bold"/>
              </a:rPr>
              <a:t>Client–Server Model</a:t>
            </a:r>
            <a:endParaRPr lang="en-US" sz="1950"/>
          </a:p>
        </p:txBody>
      </p:sp>
      <p:sp>
        <p:nvSpPr>
          <p:cNvPr id="1242417691" name="Text 5"/>
          <p:cNvSpPr/>
          <p:nvPr/>
        </p:nvSpPr>
        <p:spPr bwMode="auto">
          <a:xfrm>
            <a:off x="7440930" y="4373642"/>
            <a:ext cx="6485453" cy="643890"/>
          </a:xfrm>
          <a:prstGeom prst="rect">
            <a:avLst/>
          </a:prstGeom>
          <a:noFill/>
          <a:ln/>
        </p:spPr>
        <p:txBody>
          <a:bodyPr wrap="square" lIns="0" tIns="0" rIns="0" bIns="0" rtlCol="0" anchor="t"/>
          <a:lstStyle/>
          <a:p>
            <a:pPr marL="0" indent="0" algn="l">
              <a:lnSpc>
                <a:spcPts val="2500"/>
              </a:lnSpc>
              <a:buNone/>
              <a:defRPr/>
            </a:pPr>
            <a:r>
              <a:rPr lang="en-US" sz="1550">
                <a:solidFill>
                  <a:srgbClr val="272525"/>
                </a:solidFill>
                <a:latin typeface="Inter"/>
                <a:ea typeface="Inter"/>
                <a:cs typeface="Inter"/>
              </a:rPr>
              <a:t>It follows a request-response paradigm where clients (browsers) send requests and servers send back responses.</a:t>
            </a:r>
            <a:endParaRPr lang="en-US" sz="1550"/>
          </a:p>
        </p:txBody>
      </p:sp>
      <p:pic>
        <p:nvPicPr>
          <p:cNvPr id="30389778" name="Image 2" descr="preencoded.png"/>
          <p:cNvPicPr>
            <a:picLocks noChangeAspect="1"/>
          </p:cNvPicPr>
          <p:nvPr/>
        </p:nvPicPr>
        <p:blipFill rotWithShape="1">
          <a:blip r:embed="rId7">
            <a:extLst>
              <a:ext uri="{96DAC541-7B7A-43D3-8B79-37D633B846F1}">
                <asvg:svgBlip xmlns:asvg="http://schemas.microsoft.com/office/drawing/2016/SVG/main" r:embed="rId8"/>
              </a:ext>
            </a:extLst>
          </a:blip>
          <a:stretch/>
        </p:blipFill>
        <p:spPr bwMode="auto">
          <a:xfrm>
            <a:off x="704017" y="5419844"/>
            <a:ext cx="603409" cy="603409"/>
          </a:xfrm>
          <a:prstGeom prst="rect">
            <a:avLst/>
          </a:prstGeom>
        </p:spPr>
      </p:pic>
      <p:sp>
        <p:nvSpPr>
          <p:cNvPr id="445197590" name="Text 6"/>
          <p:cNvSpPr/>
          <p:nvPr/>
        </p:nvSpPr>
        <p:spPr bwMode="auto">
          <a:xfrm>
            <a:off x="704017" y="6274713"/>
            <a:ext cx="2514600" cy="314325"/>
          </a:xfrm>
          <a:prstGeom prst="rect">
            <a:avLst/>
          </a:prstGeom>
          <a:noFill/>
          <a:ln/>
        </p:spPr>
        <p:txBody>
          <a:bodyPr wrap="none" lIns="0" tIns="0" rIns="0" bIns="0" rtlCol="0" anchor="t"/>
          <a:lstStyle/>
          <a:p>
            <a:pPr marL="0" indent="0" algn="l">
              <a:lnSpc>
                <a:spcPts val="2450"/>
              </a:lnSpc>
              <a:buNone/>
              <a:defRPr/>
            </a:pPr>
            <a:r>
              <a:rPr lang="en-US" sz="1950" b="1">
                <a:solidFill>
                  <a:srgbClr val="272525"/>
                </a:solidFill>
                <a:latin typeface="Inter Bold"/>
                <a:ea typeface="Inter Bold"/>
                <a:cs typeface="Inter Bold"/>
              </a:rPr>
              <a:t>Stateless by Nature</a:t>
            </a:r>
            <a:endParaRPr lang="en-US" sz="1950"/>
          </a:p>
        </p:txBody>
      </p:sp>
      <p:sp>
        <p:nvSpPr>
          <p:cNvPr id="1675226075" name="Text 7"/>
          <p:cNvSpPr/>
          <p:nvPr/>
        </p:nvSpPr>
        <p:spPr bwMode="auto">
          <a:xfrm>
            <a:off x="704017" y="6709648"/>
            <a:ext cx="6485453" cy="965835"/>
          </a:xfrm>
          <a:prstGeom prst="rect">
            <a:avLst/>
          </a:prstGeom>
          <a:noFill/>
          <a:ln/>
        </p:spPr>
        <p:txBody>
          <a:bodyPr wrap="square" lIns="0" tIns="0" rIns="0" bIns="0" rtlCol="0" anchor="t"/>
          <a:lstStyle/>
          <a:p>
            <a:pPr marL="0" indent="0" algn="l">
              <a:lnSpc>
                <a:spcPts val="2500"/>
              </a:lnSpc>
              <a:buNone/>
              <a:defRPr/>
            </a:pPr>
            <a:r>
              <a:rPr lang="en-US" sz="1550">
                <a:solidFill>
                  <a:srgbClr val="272525"/>
                </a:solidFill>
                <a:latin typeface="Inter"/>
                <a:ea typeface="Inter"/>
                <a:cs typeface="Inter"/>
              </a:rPr>
              <a:t>Each request is independent; the server doesn't remember past interactions, which simplifies server design but requires other mechanisms for session management.</a:t>
            </a:r>
            <a:endParaRPr lang="en-US" sz="1550"/>
          </a:p>
        </p:txBody>
      </p:sp>
      <p:pic>
        <p:nvPicPr>
          <p:cNvPr id="1967893229" name="Image 3" descr="preencoded.png"/>
          <p:cNvPicPr>
            <a:picLocks noChangeAspect="1"/>
          </p:cNvPicPr>
          <p:nvPr/>
        </p:nvPicPr>
        <p:blipFill rotWithShape="1">
          <a:blip r:embed="rId9">
            <a:extLst>
              <a:ext uri="{96DAC541-7B7A-43D3-8B79-37D633B846F1}">
                <asvg:svgBlip xmlns:asvg="http://schemas.microsoft.com/office/drawing/2016/SVG/main" r:embed="rId10"/>
              </a:ext>
            </a:extLst>
          </a:blip>
          <a:stretch/>
        </p:blipFill>
        <p:spPr bwMode="auto">
          <a:xfrm>
            <a:off x="7440930" y="5419844"/>
            <a:ext cx="603409" cy="603409"/>
          </a:xfrm>
          <a:prstGeom prst="rect">
            <a:avLst/>
          </a:prstGeom>
        </p:spPr>
      </p:pic>
      <p:sp>
        <p:nvSpPr>
          <p:cNvPr id="1415935627" name="Text 8"/>
          <p:cNvSpPr/>
          <p:nvPr/>
        </p:nvSpPr>
        <p:spPr bwMode="auto">
          <a:xfrm>
            <a:off x="7440930" y="6274713"/>
            <a:ext cx="2798564" cy="314325"/>
          </a:xfrm>
          <a:prstGeom prst="rect">
            <a:avLst/>
          </a:prstGeom>
          <a:noFill/>
          <a:ln/>
        </p:spPr>
        <p:txBody>
          <a:bodyPr wrap="none" lIns="0" tIns="0" rIns="0" bIns="0" rtlCol="0" anchor="t"/>
          <a:lstStyle/>
          <a:p>
            <a:pPr marL="0" indent="0" algn="l">
              <a:lnSpc>
                <a:spcPts val="2450"/>
              </a:lnSpc>
              <a:buNone/>
              <a:defRPr/>
            </a:pPr>
            <a:r>
              <a:rPr lang="en-US" sz="1950" b="1">
                <a:solidFill>
                  <a:srgbClr val="272525"/>
                </a:solidFill>
                <a:latin typeface="Inter Bold"/>
                <a:ea typeface="Inter Bold"/>
                <a:cs typeface="Inter Bold"/>
              </a:rPr>
              <a:t>Default on TCP Port 80</a:t>
            </a:r>
            <a:endParaRPr lang="en-US" sz="1950"/>
          </a:p>
        </p:txBody>
      </p:sp>
      <p:sp>
        <p:nvSpPr>
          <p:cNvPr id="1943160513" name="Text 9"/>
          <p:cNvSpPr/>
          <p:nvPr/>
        </p:nvSpPr>
        <p:spPr bwMode="auto">
          <a:xfrm>
            <a:off x="7440930" y="6709648"/>
            <a:ext cx="6485453" cy="643890"/>
          </a:xfrm>
          <a:prstGeom prst="rect">
            <a:avLst/>
          </a:prstGeom>
          <a:noFill/>
          <a:ln/>
        </p:spPr>
        <p:txBody>
          <a:bodyPr wrap="square" lIns="0" tIns="0" rIns="0" bIns="0" rtlCol="0" anchor="t"/>
          <a:lstStyle/>
          <a:p>
            <a:pPr marL="0" indent="0" algn="l">
              <a:lnSpc>
                <a:spcPts val="2500"/>
              </a:lnSpc>
              <a:buNone/>
              <a:defRPr/>
            </a:pPr>
            <a:r>
              <a:rPr lang="en-US" sz="1550">
                <a:solidFill>
                  <a:srgbClr val="272525"/>
                </a:solidFill>
                <a:latin typeface="Inter"/>
                <a:ea typeface="Inter"/>
                <a:cs typeface="Inter"/>
              </a:rPr>
              <a:t>Traditionally, HTTP communicates over Transmission Control Protocol (TCP) using port 80, ensuring reliable data transfer.</a:t>
            </a:r>
            <a:endParaRPr lang="en-US" sz="1550"/>
          </a:p>
        </p:txBody>
      </p:sp>
      <p:sp>
        <p:nvSpPr>
          <p:cNvPr id="881790572" name=""/>
          <p:cNvSpPr/>
          <p:nvPr/>
        </p:nvSpPr>
        <p:spPr bwMode="auto">
          <a:xfrm rot="0" flipH="0" flipV="0">
            <a:off x="12805639" y="7730755"/>
            <a:ext cx="1794243" cy="443023"/>
          </a:xfrm>
          <a:prstGeom prst="rect">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 4">
    <p:spTree>
      <p:nvGrpSpPr>
        <p:cNvPr id="1" name=""/>
        <p:cNvGrpSpPr/>
        <p:nvPr/>
      </p:nvGrpSpPr>
      <p:grpSpPr bwMode="auto">
        <a:xfrm>
          <a:off x="0" y="0"/>
          <a:ext cx="0" cy="0"/>
          <a:chOff x="0" y="0"/>
          <a:chExt cx="0" cy="0"/>
        </a:xfrm>
      </p:grpSpPr>
      <p:sp>
        <p:nvSpPr>
          <p:cNvPr id="1887641195" name="Text 0"/>
          <p:cNvSpPr/>
          <p:nvPr/>
        </p:nvSpPr>
        <p:spPr bwMode="auto">
          <a:xfrm>
            <a:off x="520898" y="409337"/>
            <a:ext cx="7161728" cy="465177"/>
          </a:xfrm>
          <a:prstGeom prst="rect">
            <a:avLst/>
          </a:prstGeom>
          <a:noFill/>
          <a:ln/>
        </p:spPr>
        <p:txBody>
          <a:bodyPr wrap="none" lIns="0" tIns="0" rIns="0" bIns="0" rtlCol="0" anchor="t"/>
          <a:lstStyle/>
          <a:p>
            <a:pPr marL="0" indent="0" algn="l">
              <a:lnSpc>
                <a:spcPts val="3650"/>
              </a:lnSpc>
              <a:buNone/>
              <a:defRPr/>
            </a:pPr>
            <a:r>
              <a:rPr lang="en-US" sz="2900" b="1">
                <a:solidFill>
                  <a:srgbClr val="000000"/>
                </a:solidFill>
                <a:latin typeface="Inter Bold"/>
                <a:ea typeface="Inter Bold"/>
                <a:cs typeface="Inter Bold"/>
              </a:rPr>
              <a:t>How HTTP Works: A Step-by-Step Flow</a:t>
            </a:r>
            <a:endParaRPr lang="en-US" sz="2900"/>
          </a:p>
        </p:txBody>
      </p:sp>
      <p:sp>
        <p:nvSpPr>
          <p:cNvPr id="2119957145" name="Text 1"/>
          <p:cNvSpPr/>
          <p:nvPr/>
        </p:nvSpPr>
        <p:spPr bwMode="auto">
          <a:xfrm>
            <a:off x="520898" y="1172170"/>
            <a:ext cx="13588603" cy="238125"/>
          </a:xfrm>
          <a:prstGeom prst="rect">
            <a:avLst/>
          </a:prstGeom>
          <a:noFill/>
          <a:ln/>
        </p:spPr>
        <p:txBody>
          <a:bodyPr wrap="none" lIns="0" tIns="0" rIns="0" bIns="0" rtlCol="0" anchor="t"/>
          <a:lstStyle/>
          <a:p>
            <a:pPr marL="0" indent="0" algn="l">
              <a:lnSpc>
                <a:spcPts val="1850"/>
              </a:lnSpc>
              <a:buNone/>
              <a:defRPr/>
            </a:pPr>
            <a:r>
              <a:rPr lang="en-US" sz="1150">
                <a:solidFill>
                  <a:srgbClr val="272525"/>
                </a:solidFill>
                <a:latin typeface="Inter"/>
                <a:ea typeface="Inter"/>
                <a:cs typeface="Inter"/>
              </a:rPr>
              <a:t>Understanding the mechanics of HTTP is crucial to grasping web communication. It's a simple yet powerful request-response cycle.</a:t>
            </a:r>
            <a:endParaRPr lang="en-US" sz="1150"/>
          </a:p>
        </p:txBody>
      </p:sp>
      <p:pic>
        <p:nvPicPr>
          <p:cNvPr id="1821207735" name="Image 0" descr="preencoded.png"/>
          <p:cNvPicPr>
            <a:picLocks noChangeAspect="1"/>
          </p:cNvPicPr>
          <p:nvPr/>
        </p:nvPicPr>
        <p:blipFill rotWithShape="1">
          <a:blip r:embed="rId3"/>
          <a:stretch/>
        </p:blipFill>
        <p:spPr bwMode="auto">
          <a:xfrm>
            <a:off x="576858" y="1577697"/>
            <a:ext cx="13476565" cy="5811441"/>
          </a:xfrm>
          <a:prstGeom prst="rect">
            <a:avLst/>
          </a:prstGeom>
        </p:spPr>
      </p:pic>
      <p:sp>
        <p:nvSpPr>
          <p:cNvPr id="1587888078" name="Text 2"/>
          <p:cNvSpPr/>
          <p:nvPr/>
        </p:nvSpPr>
        <p:spPr bwMode="auto">
          <a:xfrm>
            <a:off x="1483655" y="6287071"/>
            <a:ext cx="3057397" cy="382175"/>
          </a:xfrm>
          <a:prstGeom prst="rect">
            <a:avLst/>
          </a:prstGeom>
          <a:noFill/>
          <a:ln/>
        </p:spPr>
        <p:txBody>
          <a:bodyPr wrap="none" lIns="0" tIns="0" rIns="0" bIns="0" rtlCol="0" anchor="t"/>
          <a:lstStyle/>
          <a:p>
            <a:pPr marL="0" indent="0" algn="l">
              <a:lnSpc>
                <a:spcPts val="1650"/>
              </a:lnSpc>
              <a:buNone/>
              <a:defRPr/>
            </a:pPr>
            <a:r>
              <a:rPr lang="en-US" sz="1350" b="1">
                <a:solidFill>
                  <a:srgbClr val="FFFFFF"/>
                </a:solidFill>
                <a:latin typeface="Inter Bold"/>
                <a:ea typeface="Inter Bold"/>
                <a:cs typeface="Inter Bold"/>
              </a:rPr>
              <a:t>Return Response</a:t>
            </a:r>
            <a:endParaRPr lang="en-US" sz="1350"/>
          </a:p>
        </p:txBody>
      </p:sp>
      <p:sp>
        <p:nvSpPr>
          <p:cNvPr id="61831995" name="Text 3"/>
          <p:cNvSpPr/>
          <p:nvPr/>
        </p:nvSpPr>
        <p:spPr bwMode="auto">
          <a:xfrm>
            <a:off x="1483655" y="4941816"/>
            <a:ext cx="3057397" cy="382175"/>
          </a:xfrm>
          <a:prstGeom prst="rect">
            <a:avLst/>
          </a:prstGeom>
          <a:noFill/>
          <a:ln/>
        </p:spPr>
        <p:txBody>
          <a:bodyPr wrap="none" lIns="0" tIns="0" rIns="0" bIns="0" rtlCol="0" anchor="t"/>
          <a:lstStyle/>
          <a:p>
            <a:pPr marL="0" indent="0" algn="l">
              <a:lnSpc>
                <a:spcPts val="1650"/>
              </a:lnSpc>
              <a:buNone/>
              <a:defRPr/>
            </a:pPr>
            <a:r>
              <a:rPr lang="en-US" sz="1350" b="1">
                <a:solidFill>
                  <a:srgbClr val="FFFFFF"/>
                </a:solidFill>
                <a:latin typeface="Inter Bold"/>
                <a:ea typeface="Inter Bold"/>
                <a:cs typeface="Inter Bold"/>
              </a:rPr>
              <a:t>Process on Server</a:t>
            </a:r>
            <a:endParaRPr lang="en-US" sz="1350"/>
          </a:p>
        </p:txBody>
      </p:sp>
      <p:sp>
        <p:nvSpPr>
          <p:cNvPr id="676805336" name="Text 4"/>
          <p:cNvSpPr/>
          <p:nvPr/>
        </p:nvSpPr>
        <p:spPr bwMode="auto">
          <a:xfrm>
            <a:off x="1483655" y="3610150"/>
            <a:ext cx="3057397" cy="382174"/>
          </a:xfrm>
          <a:prstGeom prst="rect">
            <a:avLst/>
          </a:prstGeom>
          <a:noFill/>
          <a:ln/>
        </p:spPr>
        <p:txBody>
          <a:bodyPr wrap="none" lIns="0" tIns="0" rIns="0" bIns="0" rtlCol="0" anchor="t"/>
          <a:lstStyle/>
          <a:p>
            <a:pPr marL="0" indent="0" algn="l">
              <a:lnSpc>
                <a:spcPts val="1650"/>
              </a:lnSpc>
              <a:buNone/>
              <a:defRPr/>
            </a:pPr>
            <a:r>
              <a:rPr lang="en-US" sz="1350" b="1">
                <a:solidFill>
                  <a:srgbClr val="FFFFFF"/>
                </a:solidFill>
                <a:latin typeface="Inter Bold"/>
                <a:ea typeface="Inter Bold"/>
                <a:cs typeface="Inter Bold"/>
              </a:rPr>
              <a:t>Send HTTP Request</a:t>
            </a:r>
            <a:endParaRPr lang="en-US" sz="1350"/>
          </a:p>
        </p:txBody>
      </p:sp>
      <p:sp>
        <p:nvSpPr>
          <p:cNvPr id="1712879822" name="Text 5"/>
          <p:cNvSpPr/>
          <p:nvPr/>
        </p:nvSpPr>
        <p:spPr bwMode="auto">
          <a:xfrm>
            <a:off x="1483655" y="2264896"/>
            <a:ext cx="3057397" cy="382175"/>
          </a:xfrm>
          <a:prstGeom prst="rect">
            <a:avLst/>
          </a:prstGeom>
          <a:noFill/>
          <a:ln/>
        </p:spPr>
        <p:txBody>
          <a:bodyPr wrap="none" lIns="0" tIns="0" rIns="0" bIns="0" rtlCol="0" anchor="t"/>
          <a:lstStyle/>
          <a:p>
            <a:pPr marL="0" indent="0" algn="l">
              <a:lnSpc>
                <a:spcPts val="1650"/>
              </a:lnSpc>
              <a:buNone/>
              <a:defRPr/>
            </a:pPr>
            <a:r>
              <a:rPr lang="en-US" sz="1350" b="1">
                <a:solidFill>
                  <a:srgbClr val="FFFFFF"/>
                </a:solidFill>
                <a:latin typeface="Inter Bold"/>
                <a:ea typeface="Inter Bold"/>
                <a:cs typeface="Inter Bold"/>
              </a:rPr>
              <a:t>Open TCP</a:t>
            </a:r>
            <a:endParaRPr lang="en-US" sz="1350"/>
          </a:p>
        </p:txBody>
      </p:sp>
      <p:sp>
        <p:nvSpPr>
          <p:cNvPr id="1006576600" name="Text 6"/>
          <p:cNvSpPr/>
          <p:nvPr/>
        </p:nvSpPr>
        <p:spPr bwMode="auto">
          <a:xfrm>
            <a:off x="520898" y="7556540"/>
            <a:ext cx="13588603" cy="238125"/>
          </a:xfrm>
          <a:prstGeom prst="rect">
            <a:avLst/>
          </a:prstGeom>
          <a:noFill/>
          <a:ln/>
        </p:spPr>
        <p:txBody>
          <a:bodyPr wrap="none" lIns="0" tIns="0" rIns="0" bIns="0" rtlCol="0" anchor="t"/>
          <a:lstStyle/>
          <a:p>
            <a:pPr marL="0" indent="0" algn="l">
              <a:lnSpc>
                <a:spcPts val="1850"/>
              </a:lnSpc>
              <a:buNone/>
              <a:defRPr/>
            </a:pPr>
            <a:r>
              <a:rPr lang="en-US" sz="1150" b="1">
                <a:solidFill>
                  <a:srgbClr val="272525"/>
                </a:solidFill>
                <a:latin typeface="Inter"/>
                <a:ea typeface="Inter"/>
                <a:cs typeface="Inter"/>
              </a:rPr>
              <a:t>Browser Initiates TCP Connection:</a:t>
            </a:r>
            <a:r>
              <a:rPr lang="en-US" sz="1150">
                <a:solidFill>
                  <a:srgbClr val="272525"/>
                </a:solidFill>
                <a:latin typeface="Inter"/>
                <a:ea typeface="Inter"/>
                <a:cs typeface="Inter"/>
              </a:rPr>
              <a:t> Your browser first establishes a reliable connection with the web server.</a:t>
            </a:r>
            <a:endParaRPr lang="en-US" sz="1150"/>
          </a:p>
        </p:txBody>
      </p:sp>
      <p:sp>
        <p:nvSpPr>
          <p:cNvPr id="72403216" name="Text 7"/>
          <p:cNvSpPr/>
          <p:nvPr/>
        </p:nvSpPr>
        <p:spPr bwMode="auto">
          <a:xfrm>
            <a:off x="520898" y="7846695"/>
            <a:ext cx="13588603" cy="238125"/>
          </a:xfrm>
          <a:prstGeom prst="rect">
            <a:avLst/>
          </a:prstGeom>
          <a:noFill/>
          <a:ln/>
        </p:spPr>
        <p:txBody>
          <a:bodyPr wrap="none" lIns="0" tIns="0" rIns="0" bIns="0" rtlCol="0" anchor="t"/>
          <a:lstStyle/>
          <a:p>
            <a:pPr marL="0" indent="0" algn="l">
              <a:lnSpc>
                <a:spcPts val="1850"/>
              </a:lnSpc>
              <a:buNone/>
              <a:defRPr/>
            </a:pPr>
            <a:r>
              <a:rPr lang="en-US" sz="1150" b="1">
                <a:solidFill>
                  <a:srgbClr val="272525"/>
                </a:solidFill>
                <a:latin typeface="Inter"/>
                <a:ea typeface="Inter"/>
                <a:cs typeface="Inter"/>
              </a:rPr>
              <a:t>Sends HTTP Request:</a:t>
            </a:r>
            <a:r>
              <a:rPr lang="en-US" sz="1150">
                <a:solidFill>
                  <a:srgbClr val="272525"/>
                </a:solidFill>
                <a:latin typeface="Inter"/>
                <a:ea typeface="Inter"/>
                <a:cs typeface="Inter"/>
              </a:rPr>
              <a:t> It then sends a specific HTTP request, asking for a resource (e.g., an HTML page, an image).</a:t>
            </a:r>
            <a:endParaRPr lang="en-US" sz="1150"/>
          </a:p>
        </p:txBody>
      </p:sp>
      <p:sp>
        <p:nvSpPr>
          <p:cNvPr id="1209157936" name="Text 8"/>
          <p:cNvSpPr/>
          <p:nvPr/>
        </p:nvSpPr>
        <p:spPr bwMode="auto">
          <a:xfrm>
            <a:off x="520898" y="8136850"/>
            <a:ext cx="13588603" cy="238125"/>
          </a:xfrm>
          <a:prstGeom prst="rect">
            <a:avLst/>
          </a:prstGeom>
          <a:noFill/>
          <a:ln/>
        </p:spPr>
        <p:txBody>
          <a:bodyPr wrap="none" lIns="0" tIns="0" rIns="0" bIns="0" rtlCol="0" anchor="t"/>
          <a:lstStyle/>
          <a:p>
            <a:pPr marL="0" indent="0" algn="l">
              <a:lnSpc>
                <a:spcPts val="1850"/>
              </a:lnSpc>
              <a:buNone/>
              <a:defRPr/>
            </a:pPr>
            <a:r>
              <a:rPr lang="en-US" sz="1150" b="1">
                <a:solidFill>
                  <a:srgbClr val="272525"/>
                </a:solidFill>
                <a:latin typeface="Inter"/>
                <a:ea typeface="Inter"/>
                <a:cs typeface="Inter"/>
              </a:rPr>
              <a:t>Server Processes Request:</a:t>
            </a:r>
            <a:r>
              <a:rPr lang="en-US" sz="1150">
                <a:solidFill>
                  <a:srgbClr val="272525"/>
                </a:solidFill>
                <a:latin typeface="Inter"/>
                <a:ea typeface="Inter"/>
                <a:cs typeface="Inter"/>
              </a:rPr>
              <a:t> The server interprets the request and locates the desired resource.</a:t>
            </a:r>
            <a:endParaRPr lang="en-US" sz="1150"/>
          </a:p>
        </p:txBody>
      </p:sp>
      <p:sp>
        <p:nvSpPr>
          <p:cNvPr id="1073794038" name="Text 9"/>
          <p:cNvSpPr/>
          <p:nvPr/>
        </p:nvSpPr>
        <p:spPr bwMode="auto">
          <a:xfrm>
            <a:off x="520898" y="8427006"/>
            <a:ext cx="13588603" cy="238125"/>
          </a:xfrm>
          <a:prstGeom prst="rect">
            <a:avLst/>
          </a:prstGeom>
          <a:noFill/>
          <a:ln/>
        </p:spPr>
        <p:txBody>
          <a:bodyPr wrap="none" lIns="0" tIns="0" rIns="0" bIns="0" rtlCol="0" anchor="t"/>
          <a:lstStyle/>
          <a:p>
            <a:pPr marL="0" indent="0" algn="l">
              <a:lnSpc>
                <a:spcPts val="1850"/>
              </a:lnSpc>
              <a:buNone/>
              <a:defRPr/>
            </a:pPr>
            <a:r>
              <a:rPr lang="en-US" sz="1150" b="1">
                <a:solidFill>
                  <a:srgbClr val="272525"/>
                </a:solidFill>
                <a:latin typeface="Inter"/>
                <a:ea typeface="Inter"/>
                <a:cs typeface="Inter"/>
              </a:rPr>
              <a:t>Sends HTTP Response:</a:t>
            </a:r>
            <a:r>
              <a:rPr lang="en-US" sz="1150">
                <a:solidFill>
                  <a:srgbClr val="272525"/>
                </a:solidFill>
                <a:latin typeface="Inter"/>
                <a:ea typeface="Inter"/>
                <a:cs typeface="Inter"/>
              </a:rPr>
              <a:t> The server sends back an HTTP response containing the requested data (HTML, CSS, JavaScript, images, etc.).</a:t>
            </a:r>
            <a:endParaRPr lang="en-US" sz="1150"/>
          </a:p>
        </p:txBody>
      </p:sp>
      <p:sp>
        <p:nvSpPr>
          <p:cNvPr id="377732269" name="Text 10"/>
          <p:cNvSpPr/>
          <p:nvPr/>
        </p:nvSpPr>
        <p:spPr bwMode="auto">
          <a:xfrm>
            <a:off x="520898" y="8717161"/>
            <a:ext cx="13588603" cy="238125"/>
          </a:xfrm>
          <a:prstGeom prst="rect">
            <a:avLst/>
          </a:prstGeom>
          <a:noFill/>
          <a:ln/>
        </p:spPr>
        <p:txBody>
          <a:bodyPr wrap="none" lIns="0" tIns="0" rIns="0" bIns="0" rtlCol="0" anchor="t"/>
          <a:lstStyle/>
          <a:p>
            <a:pPr marL="0" indent="0" algn="l">
              <a:lnSpc>
                <a:spcPts val="1850"/>
              </a:lnSpc>
              <a:buNone/>
              <a:defRPr/>
            </a:pPr>
            <a:r>
              <a:rPr lang="en-US" sz="1150" b="1">
                <a:solidFill>
                  <a:srgbClr val="272525"/>
                </a:solidFill>
                <a:latin typeface="Inter"/>
                <a:ea typeface="Inter"/>
                <a:cs typeface="Inter"/>
              </a:rPr>
              <a:t>Browser Renders Page:</a:t>
            </a:r>
            <a:r>
              <a:rPr lang="en-US" sz="1150">
                <a:solidFill>
                  <a:srgbClr val="272525"/>
                </a:solidFill>
                <a:latin typeface="Inter"/>
                <a:ea typeface="Inter"/>
                <a:cs typeface="Inter"/>
              </a:rPr>
              <a:t> Finally, your browser interprets the received data and displays the web page for you to see.</a:t>
            </a:r>
            <a:endParaRPr lang="en-US" sz="1150"/>
          </a:p>
        </p:txBody>
      </p:sp>
      <p:sp>
        <p:nvSpPr>
          <p:cNvPr id="1904026916" name=""/>
          <p:cNvSpPr/>
          <p:nvPr/>
        </p:nvSpPr>
        <p:spPr bwMode="auto">
          <a:xfrm rot="0" flipH="0" flipV="0">
            <a:off x="12849941" y="7708604"/>
            <a:ext cx="1683488" cy="487325"/>
          </a:xfrm>
          <a:prstGeom prst="rect">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 5">
    <p:spTree>
      <p:nvGrpSpPr>
        <p:cNvPr id="1" name=""/>
        <p:cNvGrpSpPr/>
        <p:nvPr/>
      </p:nvGrpSpPr>
      <p:grpSpPr bwMode="auto">
        <a:xfrm>
          <a:off x="0" y="0"/>
          <a:ext cx="0" cy="0"/>
          <a:chOff x="0" y="0"/>
          <a:chExt cx="0" cy="0"/>
        </a:xfrm>
      </p:grpSpPr>
      <p:sp>
        <p:nvSpPr>
          <p:cNvPr id="285198390" name="Text 0"/>
          <p:cNvSpPr/>
          <p:nvPr/>
        </p:nvSpPr>
        <p:spPr bwMode="auto">
          <a:xfrm>
            <a:off x="770334" y="605195"/>
            <a:ext cx="13089731" cy="1375648"/>
          </a:xfrm>
          <a:prstGeom prst="rect">
            <a:avLst/>
          </a:prstGeom>
          <a:noFill/>
          <a:ln/>
        </p:spPr>
        <p:txBody>
          <a:bodyPr wrap="square" lIns="0" tIns="0" rIns="0" bIns="0" rtlCol="0" anchor="t"/>
          <a:lstStyle/>
          <a:p>
            <a:pPr marL="0" indent="0" algn="l">
              <a:lnSpc>
                <a:spcPts val="5400"/>
              </a:lnSpc>
              <a:buNone/>
              <a:defRPr/>
            </a:pPr>
            <a:r>
              <a:rPr lang="en-US" sz="4300" b="1">
                <a:solidFill>
                  <a:srgbClr val="000000"/>
                </a:solidFill>
                <a:latin typeface="Inter Bold"/>
                <a:ea typeface="Inter Bold"/>
                <a:cs typeface="Inter Bold"/>
              </a:rPr>
              <a:t>Connection Types: Non-Persistent vs. Persistent HTTP</a:t>
            </a:r>
            <a:endParaRPr lang="en-US" sz="4300"/>
          </a:p>
        </p:txBody>
      </p:sp>
      <p:sp>
        <p:nvSpPr>
          <p:cNvPr id="494255502" name="Text 1"/>
          <p:cNvSpPr/>
          <p:nvPr/>
        </p:nvSpPr>
        <p:spPr bwMode="auto">
          <a:xfrm>
            <a:off x="770334" y="2421017"/>
            <a:ext cx="13089731" cy="352187"/>
          </a:xfrm>
          <a:prstGeom prst="rect">
            <a:avLst/>
          </a:prstGeom>
          <a:noFill/>
          <a:ln/>
        </p:spPr>
        <p:txBody>
          <a:bodyPr wrap="none" lIns="0" tIns="0" rIns="0" bIns="0" rtlCol="0" anchor="t"/>
          <a:lstStyle/>
          <a:p>
            <a:pPr marL="0" indent="0" algn="l">
              <a:lnSpc>
                <a:spcPts val="2750"/>
              </a:lnSpc>
              <a:buNone/>
              <a:defRPr/>
            </a:pPr>
            <a:r>
              <a:rPr lang="en-US" sz="1700">
                <a:solidFill>
                  <a:srgbClr val="272525"/>
                </a:solidFill>
                <a:latin typeface="Inter"/>
                <a:ea typeface="Inter"/>
                <a:cs typeface="Inter"/>
              </a:rPr>
              <a:t>The way a web browser and server maintain (or don't maintain) a connection significantly impacts performance.</a:t>
            </a:r>
            <a:endParaRPr lang="en-US" sz="1700"/>
          </a:p>
        </p:txBody>
      </p:sp>
      <p:sp>
        <p:nvSpPr>
          <p:cNvPr id="1483893913" name="Text 2"/>
          <p:cNvSpPr/>
          <p:nvPr/>
        </p:nvSpPr>
        <p:spPr bwMode="auto">
          <a:xfrm>
            <a:off x="770334" y="3240762"/>
            <a:ext cx="5262324" cy="412671"/>
          </a:xfrm>
          <a:prstGeom prst="rect">
            <a:avLst/>
          </a:prstGeom>
          <a:noFill/>
          <a:ln/>
        </p:spPr>
        <p:txBody>
          <a:bodyPr wrap="none" lIns="0" tIns="0" rIns="0" bIns="0" rtlCol="0" anchor="t"/>
          <a:lstStyle/>
          <a:p>
            <a:pPr marL="0" indent="0" algn="l">
              <a:lnSpc>
                <a:spcPts val="3200"/>
              </a:lnSpc>
              <a:buNone/>
              <a:defRPr/>
            </a:pPr>
            <a:r>
              <a:rPr lang="en-US" sz="2550" b="1">
                <a:solidFill>
                  <a:srgbClr val="000000"/>
                </a:solidFill>
                <a:latin typeface="Inter Bold"/>
                <a:ea typeface="Inter Bold"/>
                <a:cs typeface="Inter Bold"/>
              </a:rPr>
              <a:t>Non-Persistent HTTP (HTTP/1.0)</a:t>
            </a:r>
            <a:endParaRPr lang="en-US" sz="2550"/>
          </a:p>
        </p:txBody>
      </p:sp>
      <p:sp>
        <p:nvSpPr>
          <p:cNvPr id="1614198438" name="Text 3"/>
          <p:cNvSpPr/>
          <p:nvPr/>
        </p:nvSpPr>
        <p:spPr bwMode="auto">
          <a:xfrm>
            <a:off x="770334" y="3873460"/>
            <a:ext cx="6276380" cy="1056561"/>
          </a:xfrm>
          <a:prstGeom prst="rect">
            <a:avLst/>
          </a:prstGeom>
          <a:noFill/>
          <a:ln/>
        </p:spPr>
        <p:txBody>
          <a:bodyPr wrap="square" lIns="0" tIns="0" rIns="0" bIns="0" rtlCol="0" anchor="t"/>
          <a:lstStyle/>
          <a:p>
            <a:pPr marL="0" indent="0" algn="l">
              <a:lnSpc>
                <a:spcPts val="2750"/>
              </a:lnSpc>
              <a:buNone/>
              <a:defRPr/>
            </a:pPr>
            <a:r>
              <a:rPr lang="en-US" sz="1700" b="1">
                <a:solidFill>
                  <a:srgbClr val="272525"/>
                </a:solidFill>
                <a:latin typeface="Inter"/>
                <a:ea typeface="Inter"/>
                <a:cs typeface="Inter"/>
              </a:rPr>
              <a:t>One Connection Per Object:</a:t>
            </a:r>
            <a:r>
              <a:rPr lang="en-US" sz="1700">
                <a:solidFill>
                  <a:srgbClr val="272525"/>
                </a:solidFill>
                <a:latin typeface="Inter"/>
                <a:ea typeface="Inter"/>
                <a:cs typeface="Inter"/>
              </a:rPr>
              <a:t> A new TCP connection is opened for every single object (e.g., HTML file, image, CSS file).</a:t>
            </a:r>
            <a:endParaRPr lang="en-US" sz="1700"/>
          </a:p>
        </p:txBody>
      </p:sp>
      <p:sp>
        <p:nvSpPr>
          <p:cNvPr id="1253724760" name="Text 4"/>
          <p:cNvSpPr/>
          <p:nvPr/>
        </p:nvSpPr>
        <p:spPr bwMode="auto">
          <a:xfrm>
            <a:off x="770334" y="5007054"/>
            <a:ext cx="6276380" cy="1056561"/>
          </a:xfrm>
          <a:prstGeom prst="rect">
            <a:avLst/>
          </a:prstGeom>
          <a:noFill/>
          <a:ln/>
        </p:spPr>
        <p:txBody>
          <a:bodyPr wrap="square" lIns="0" tIns="0" rIns="0" bIns="0" rtlCol="0" anchor="t"/>
          <a:lstStyle/>
          <a:p>
            <a:pPr marL="0" indent="0" algn="l">
              <a:lnSpc>
                <a:spcPts val="2750"/>
              </a:lnSpc>
              <a:buNone/>
              <a:defRPr/>
            </a:pPr>
            <a:r>
              <a:rPr lang="en-US" sz="1700" b="1">
                <a:solidFill>
                  <a:srgbClr val="272525"/>
                </a:solidFill>
                <a:latin typeface="Inter"/>
                <a:ea typeface="Inter"/>
                <a:cs typeface="Inter"/>
              </a:rPr>
              <a:t>Connection Closes After Response:</a:t>
            </a:r>
            <a:r>
              <a:rPr lang="en-US" sz="1700">
                <a:solidFill>
                  <a:srgbClr val="272525"/>
                </a:solidFill>
                <a:latin typeface="Inter"/>
                <a:ea typeface="Inter"/>
                <a:cs typeface="Inter"/>
              </a:rPr>
              <a:t> Once an object is transmitted, the TCP connection is immediately terminated.</a:t>
            </a:r>
            <a:endParaRPr lang="en-US" sz="1700"/>
          </a:p>
        </p:txBody>
      </p:sp>
      <p:sp>
        <p:nvSpPr>
          <p:cNvPr id="1446106866" name="Text 5"/>
          <p:cNvSpPr/>
          <p:nvPr/>
        </p:nvSpPr>
        <p:spPr bwMode="auto">
          <a:xfrm>
            <a:off x="770334" y="6140648"/>
            <a:ext cx="6276380" cy="1408748"/>
          </a:xfrm>
          <a:prstGeom prst="rect">
            <a:avLst/>
          </a:prstGeom>
          <a:noFill/>
          <a:ln/>
        </p:spPr>
        <p:txBody>
          <a:bodyPr wrap="square" lIns="0" tIns="0" rIns="0" bIns="0" rtlCol="0" anchor="t"/>
          <a:lstStyle/>
          <a:p>
            <a:pPr marL="0" indent="0" algn="l">
              <a:lnSpc>
                <a:spcPts val="2750"/>
              </a:lnSpc>
              <a:buNone/>
              <a:defRPr/>
            </a:pPr>
            <a:r>
              <a:rPr lang="en-US" sz="1700" b="1">
                <a:solidFill>
                  <a:srgbClr val="272525"/>
                </a:solidFill>
                <a:latin typeface="Inter"/>
                <a:ea typeface="Inter"/>
                <a:cs typeface="Inter"/>
              </a:rPr>
              <a:t>Slower Performance:</a:t>
            </a:r>
            <a:r>
              <a:rPr lang="en-US" sz="1700">
                <a:solidFill>
                  <a:srgbClr val="272525"/>
                </a:solidFill>
                <a:latin typeface="Inter"/>
                <a:ea typeface="Inter"/>
                <a:cs typeface="Inter"/>
              </a:rPr>
              <a:t> This method incurs significant overhead due to repeated TCP handshakes and connection teardowns for each resource, leading to higher latency.</a:t>
            </a:r>
            <a:endParaRPr lang="en-US" sz="1700"/>
          </a:p>
        </p:txBody>
      </p:sp>
      <p:sp>
        <p:nvSpPr>
          <p:cNvPr id="1655880394" name="Text 6"/>
          <p:cNvSpPr/>
          <p:nvPr/>
        </p:nvSpPr>
        <p:spPr bwMode="auto">
          <a:xfrm>
            <a:off x="7591306" y="3240762"/>
            <a:ext cx="5936456" cy="412671"/>
          </a:xfrm>
          <a:prstGeom prst="rect">
            <a:avLst/>
          </a:prstGeom>
          <a:noFill/>
          <a:ln/>
        </p:spPr>
        <p:txBody>
          <a:bodyPr wrap="none" lIns="0" tIns="0" rIns="0" bIns="0" rtlCol="0" anchor="t"/>
          <a:lstStyle/>
          <a:p>
            <a:pPr marL="0" indent="0" algn="l">
              <a:lnSpc>
                <a:spcPts val="3200"/>
              </a:lnSpc>
              <a:buNone/>
              <a:defRPr/>
            </a:pPr>
            <a:r>
              <a:rPr lang="en-US" sz="2550" b="1">
                <a:solidFill>
                  <a:srgbClr val="000000"/>
                </a:solidFill>
                <a:latin typeface="Inter Bold"/>
                <a:ea typeface="Inter Bold"/>
                <a:cs typeface="Inter Bold"/>
              </a:rPr>
              <a:t>Persistent HTTP (HTTP/1.1 and Later)</a:t>
            </a:r>
            <a:endParaRPr lang="en-US" sz="2550"/>
          </a:p>
        </p:txBody>
      </p:sp>
      <p:sp>
        <p:nvSpPr>
          <p:cNvPr id="880193516" name="Text 7"/>
          <p:cNvSpPr/>
          <p:nvPr/>
        </p:nvSpPr>
        <p:spPr bwMode="auto">
          <a:xfrm>
            <a:off x="7591306" y="3873460"/>
            <a:ext cx="6276380" cy="704374"/>
          </a:xfrm>
          <a:prstGeom prst="rect">
            <a:avLst/>
          </a:prstGeom>
          <a:noFill/>
          <a:ln/>
        </p:spPr>
        <p:txBody>
          <a:bodyPr wrap="square" lIns="0" tIns="0" rIns="0" bIns="0" rtlCol="0" anchor="t"/>
          <a:lstStyle/>
          <a:p>
            <a:pPr marL="0" indent="0" algn="l">
              <a:lnSpc>
                <a:spcPts val="2750"/>
              </a:lnSpc>
              <a:buNone/>
              <a:defRPr/>
            </a:pPr>
            <a:r>
              <a:rPr lang="en-US" sz="1700" b="1">
                <a:solidFill>
                  <a:srgbClr val="272525"/>
                </a:solidFill>
                <a:latin typeface="Inter"/>
                <a:ea typeface="Inter"/>
                <a:cs typeface="Inter"/>
              </a:rPr>
              <a:t>Single Long-Lived Connection:</a:t>
            </a:r>
            <a:r>
              <a:rPr lang="en-US" sz="1700">
                <a:solidFill>
                  <a:srgbClr val="272525"/>
                </a:solidFill>
                <a:latin typeface="Inter"/>
                <a:ea typeface="Inter"/>
                <a:cs typeface="Inter"/>
              </a:rPr>
              <a:t> A single TCP connection is established and kept open to fetch multiple objects.</a:t>
            </a:r>
            <a:endParaRPr lang="en-US" sz="1700"/>
          </a:p>
        </p:txBody>
      </p:sp>
      <p:sp>
        <p:nvSpPr>
          <p:cNvPr id="780832965" name="Text 8"/>
          <p:cNvSpPr/>
          <p:nvPr/>
        </p:nvSpPr>
        <p:spPr bwMode="auto">
          <a:xfrm>
            <a:off x="7591306" y="4654868"/>
            <a:ext cx="6276380" cy="1056561"/>
          </a:xfrm>
          <a:prstGeom prst="rect">
            <a:avLst/>
          </a:prstGeom>
          <a:noFill/>
          <a:ln/>
        </p:spPr>
        <p:txBody>
          <a:bodyPr wrap="square" lIns="0" tIns="0" rIns="0" bIns="0" rtlCol="0" anchor="t"/>
          <a:lstStyle/>
          <a:p>
            <a:pPr marL="0" indent="0" algn="l">
              <a:lnSpc>
                <a:spcPts val="2750"/>
              </a:lnSpc>
              <a:buNone/>
              <a:defRPr/>
            </a:pPr>
            <a:r>
              <a:rPr lang="en-US" sz="1700" b="1">
                <a:solidFill>
                  <a:srgbClr val="272525"/>
                </a:solidFill>
                <a:latin typeface="Inter"/>
                <a:ea typeface="Inter"/>
                <a:cs typeface="Inter"/>
              </a:rPr>
              <a:t>Multiple Objects Over Same Connection:</a:t>
            </a:r>
            <a:r>
              <a:rPr lang="en-US" sz="1700">
                <a:solidFill>
                  <a:srgbClr val="272525"/>
                </a:solidFill>
                <a:latin typeface="Inter"/>
                <a:ea typeface="Inter"/>
                <a:cs typeface="Inter"/>
              </a:rPr>
              <a:t> All necessary resources for a page can be transmitted sequentially over this one connection.</a:t>
            </a:r>
            <a:endParaRPr lang="en-US" sz="1700"/>
          </a:p>
        </p:txBody>
      </p:sp>
      <p:sp>
        <p:nvSpPr>
          <p:cNvPr id="282906801" name="Text 9"/>
          <p:cNvSpPr/>
          <p:nvPr/>
        </p:nvSpPr>
        <p:spPr bwMode="auto">
          <a:xfrm>
            <a:off x="7591306" y="5788462"/>
            <a:ext cx="6276380" cy="1056561"/>
          </a:xfrm>
          <a:prstGeom prst="rect">
            <a:avLst/>
          </a:prstGeom>
          <a:noFill/>
          <a:ln/>
        </p:spPr>
        <p:txBody>
          <a:bodyPr wrap="square" lIns="0" tIns="0" rIns="0" bIns="0" rtlCol="0" anchor="t"/>
          <a:lstStyle/>
          <a:p>
            <a:pPr marL="0" indent="0" algn="l">
              <a:lnSpc>
                <a:spcPts val="2750"/>
              </a:lnSpc>
              <a:buNone/>
              <a:defRPr/>
            </a:pPr>
            <a:r>
              <a:rPr lang="en-US" sz="1700" b="1">
                <a:solidFill>
                  <a:srgbClr val="272525"/>
                </a:solidFill>
                <a:latin typeface="Inter"/>
                <a:ea typeface="Inter"/>
                <a:cs typeface="Inter"/>
              </a:rPr>
              <a:t>Faster &amp; Efficient:</a:t>
            </a:r>
            <a:r>
              <a:rPr lang="en-US" sz="1700">
                <a:solidFill>
                  <a:srgbClr val="272525"/>
                </a:solidFill>
                <a:latin typeface="Inter"/>
                <a:ea typeface="Inter"/>
                <a:cs typeface="Inter"/>
              </a:rPr>
              <a:t> This is the default in modern web browsers and servers, drastically reducing overhead and improving load times.</a:t>
            </a:r>
            <a:endParaRPr lang="en-US" sz="1700"/>
          </a:p>
        </p:txBody>
      </p:sp>
      <p:sp>
        <p:nvSpPr>
          <p:cNvPr id="184889245" name=""/>
          <p:cNvSpPr/>
          <p:nvPr/>
        </p:nvSpPr>
        <p:spPr bwMode="auto">
          <a:xfrm rot="0" flipH="0" flipV="0">
            <a:off x="12717034" y="7664302"/>
            <a:ext cx="1816395" cy="487325"/>
          </a:xfrm>
          <a:prstGeom prst="rect">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 6">
    <p:spTree>
      <p:nvGrpSpPr>
        <p:cNvPr id="1" name=""/>
        <p:cNvGrpSpPr/>
        <p:nvPr/>
      </p:nvGrpSpPr>
      <p:grpSpPr bwMode="auto">
        <a:xfrm>
          <a:off x="0" y="0"/>
          <a:ext cx="0" cy="0"/>
          <a:chOff x="0" y="0"/>
          <a:chExt cx="0" cy="0"/>
        </a:xfrm>
      </p:grpSpPr>
      <p:sp>
        <p:nvSpPr>
          <p:cNvPr id="1725427994" name="Text 0"/>
          <p:cNvSpPr/>
          <p:nvPr/>
        </p:nvSpPr>
        <p:spPr bwMode="auto">
          <a:xfrm>
            <a:off x="643295" y="653653"/>
            <a:ext cx="9333548" cy="574477"/>
          </a:xfrm>
          <a:prstGeom prst="rect">
            <a:avLst/>
          </a:prstGeom>
          <a:noFill/>
          <a:ln/>
        </p:spPr>
        <p:txBody>
          <a:bodyPr wrap="none" lIns="0" tIns="0" rIns="0" bIns="0" rtlCol="0" anchor="t"/>
          <a:lstStyle/>
          <a:p>
            <a:pPr marL="0" indent="0" algn="l">
              <a:lnSpc>
                <a:spcPts val="4500"/>
              </a:lnSpc>
              <a:buNone/>
              <a:defRPr/>
            </a:pPr>
            <a:r>
              <a:rPr lang="en-US" sz="3600" b="1">
                <a:solidFill>
                  <a:srgbClr val="000000"/>
                </a:solidFill>
                <a:latin typeface="Inter Bold"/>
                <a:ea typeface="Inter Bold"/>
                <a:cs typeface="Inter Bold"/>
              </a:rPr>
              <a:t>Why Persistent Connections Are Superior</a:t>
            </a:r>
            <a:endParaRPr lang="en-US" sz="3600"/>
          </a:p>
        </p:txBody>
      </p:sp>
      <p:sp>
        <p:nvSpPr>
          <p:cNvPr id="674370511" name="Text 1"/>
          <p:cNvSpPr/>
          <p:nvPr/>
        </p:nvSpPr>
        <p:spPr bwMode="auto">
          <a:xfrm>
            <a:off x="643295" y="1595676"/>
            <a:ext cx="13343810" cy="588169"/>
          </a:xfrm>
          <a:prstGeom prst="rect">
            <a:avLst/>
          </a:prstGeom>
          <a:noFill/>
          <a:ln/>
        </p:spPr>
        <p:txBody>
          <a:bodyPr wrap="square" lIns="0" tIns="0" rIns="0" bIns="0" rtlCol="0" anchor="t"/>
          <a:lstStyle/>
          <a:p>
            <a:pPr marL="0" indent="0" algn="l">
              <a:lnSpc>
                <a:spcPts val="2300"/>
              </a:lnSpc>
              <a:buNone/>
              <a:defRPr/>
            </a:pPr>
            <a:r>
              <a:rPr lang="en-US" sz="1400">
                <a:solidFill>
                  <a:srgbClr val="272525"/>
                </a:solidFill>
                <a:latin typeface="Inter"/>
                <a:ea typeface="Inter"/>
                <a:cs typeface="Inter"/>
              </a:rPr>
              <a:t>The evolution from non-persistent to persistent HTTP dramatically enhanced web browsing efficiency and speed, a crucial factor in today's rich web experiences.</a:t>
            </a:r>
            <a:endParaRPr lang="en-US" sz="1400"/>
          </a:p>
        </p:txBody>
      </p:sp>
      <p:sp>
        <p:nvSpPr>
          <p:cNvPr id="1966951368" name="Shape 2"/>
          <p:cNvSpPr/>
          <p:nvPr/>
        </p:nvSpPr>
        <p:spPr bwMode="auto">
          <a:xfrm>
            <a:off x="643295" y="2390537"/>
            <a:ext cx="6579989" cy="2103358"/>
          </a:xfrm>
          <a:prstGeom prst="roundRect">
            <a:avLst>
              <a:gd name="adj" fmla="val 3671"/>
            </a:avLst>
          </a:prstGeom>
          <a:solidFill>
            <a:srgbClr val="DADBF1"/>
          </a:solidFill>
          <a:ln w="7620">
            <a:solidFill>
              <a:srgbClr val="C0C1D7"/>
            </a:solidFill>
            <a:prstDash val="solid"/>
          </a:ln>
        </p:spPr>
      </p:sp>
      <p:sp>
        <p:nvSpPr>
          <p:cNvPr id="471135202" name="Shape 3"/>
          <p:cNvSpPr/>
          <p:nvPr/>
        </p:nvSpPr>
        <p:spPr bwMode="auto">
          <a:xfrm>
            <a:off x="834628" y="2581870"/>
            <a:ext cx="551378" cy="551378"/>
          </a:xfrm>
          <a:prstGeom prst="roundRect">
            <a:avLst>
              <a:gd name="adj" fmla="val 16582246"/>
            </a:avLst>
          </a:prstGeom>
          <a:solidFill>
            <a:srgbClr val="4950BC"/>
          </a:solidFill>
          <a:ln/>
        </p:spPr>
      </p:sp>
      <p:pic>
        <p:nvPicPr>
          <p:cNvPr id="1687567102" name="Image 0" descr="preencoded.png"/>
          <p:cNvPicPr>
            <a:picLocks noChangeAspect="1"/>
          </p:cNvPicPr>
          <p:nvPr/>
        </p:nvPicPr>
        <p:blipFill rotWithShape="1">
          <a:blip r:embed="rId3">
            <a:extLst>
              <a:ext uri="{96DAC541-7B7A-43D3-8B79-37D633B846F1}">
                <asvg:svgBlip xmlns:asvg="http://schemas.microsoft.com/office/drawing/2016/SVG/main" r:embed="rId4"/>
              </a:ext>
            </a:extLst>
          </a:blip>
          <a:stretch/>
        </p:blipFill>
        <p:spPr bwMode="auto">
          <a:xfrm>
            <a:off x="986195" y="2733437"/>
            <a:ext cx="248126" cy="248126"/>
          </a:xfrm>
          <a:prstGeom prst="rect">
            <a:avLst/>
          </a:prstGeom>
        </p:spPr>
      </p:pic>
      <p:sp>
        <p:nvSpPr>
          <p:cNvPr id="800514762" name="Text 4"/>
          <p:cNvSpPr/>
          <p:nvPr/>
        </p:nvSpPr>
        <p:spPr bwMode="auto">
          <a:xfrm>
            <a:off x="834628" y="3316962"/>
            <a:ext cx="2649022" cy="287179"/>
          </a:xfrm>
          <a:prstGeom prst="rect">
            <a:avLst/>
          </a:prstGeom>
          <a:noFill/>
          <a:ln/>
        </p:spPr>
        <p:txBody>
          <a:bodyPr wrap="none" lIns="0" tIns="0" rIns="0" bIns="0" rtlCol="0" anchor="t"/>
          <a:lstStyle/>
          <a:p>
            <a:pPr marL="0" indent="0" algn="l">
              <a:lnSpc>
                <a:spcPts val="2250"/>
              </a:lnSpc>
              <a:buNone/>
              <a:defRPr/>
            </a:pPr>
            <a:r>
              <a:rPr lang="en-US" sz="1800" b="1">
                <a:solidFill>
                  <a:srgbClr val="272525"/>
                </a:solidFill>
                <a:latin typeface="Inter Bold"/>
                <a:ea typeface="Inter Bold"/>
                <a:cs typeface="Inter Bold"/>
              </a:rPr>
              <a:t>Fewer TCP Handshakes</a:t>
            </a:r>
            <a:endParaRPr lang="en-US" sz="1800"/>
          </a:p>
        </p:txBody>
      </p:sp>
      <p:sp>
        <p:nvSpPr>
          <p:cNvPr id="1111444946" name="Text 5"/>
          <p:cNvSpPr/>
          <p:nvPr/>
        </p:nvSpPr>
        <p:spPr bwMode="auto">
          <a:xfrm>
            <a:off x="834628" y="3714393"/>
            <a:ext cx="6197322" cy="588169"/>
          </a:xfrm>
          <a:prstGeom prst="rect">
            <a:avLst/>
          </a:prstGeom>
          <a:noFill/>
          <a:ln/>
        </p:spPr>
        <p:txBody>
          <a:bodyPr wrap="square" lIns="0" tIns="0" rIns="0" bIns="0" rtlCol="0" anchor="t"/>
          <a:lstStyle/>
          <a:p>
            <a:pPr marL="0" indent="0" algn="l">
              <a:lnSpc>
                <a:spcPts val="2300"/>
              </a:lnSpc>
              <a:buNone/>
              <a:defRPr/>
            </a:pPr>
            <a:r>
              <a:rPr lang="en-US" sz="1400">
                <a:solidFill>
                  <a:srgbClr val="272525"/>
                </a:solidFill>
                <a:latin typeface="Inter"/>
                <a:ea typeface="Inter"/>
                <a:cs typeface="Inter"/>
              </a:rPr>
              <a:t>Reduces the time spent establishing connections, as only one initial handshake is needed for multiple requests.</a:t>
            </a:r>
            <a:endParaRPr lang="en-US" sz="1400"/>
          </a:p>
        </p:txBody>
      </p:sp>
      <p:sp>
        <p:nvSpPr>
          <p:cNvPr id="352855300" name="Shape 6"/>
          <p:cNvSpPr/>
          <p:nvPr/>
        </p:nvSpPr>
        <p:spPr bwMode="auto">
          <a:xfrm>
            <a:off x="7406997" y="2390537"/>
            <a:ext cx="6580108" cy="2103358"/>
          </a:xfrm>
          <a:prstGeom prst="roundRect">
            <a:avLst>
              <a:gd name="adj" fmla="val 3671"/>
            </a:avLst>
          </a:prstGeom>
          <a:solidFill>
            <a:srgbClr val="DADBF1"/>
          </a:solidFill>
          <a:ln w="7620">
            <a:solidFill>
              <a:srgbClr val="C0C1D7"/>
            </a:solidFill>
            <a:prstDash val="solid"/>
          </a:ln>
        </p:spPr>
      </p:sp>
      <p:sp>
        <p:nvSpPr>
          <p:cNvPr id="1999896470" name="Shape 7"/>
          <p:cNvSpPr/>
          <p:nvPr/>
        </p:nvSpPr>
        <p:spPr bwMode="auto">
          <a:xfrm>
            <a:off x="7598331" y="2581870"/>
            <a:ext cx="551378" cy="551378"/>
          </a:xfrm>
          <a:prstGeom prst="roundRect">
            <a:avLst>
              <a:gd name="adj" fmla="val 16582246"/>
            </a:avLst>
          </a:prstGeom>
          <a:solidFill>
            <a:srgbClr val="4950BC"/>
          </a:solidFill>
          <a:ln/>
        </p:spPr>
      </p:sp>
      <p:pic>
        <p:nvPicPr>
          <p:cNvPr id="1261612390" name="Image 1" descr="preencoded.png"/>
          <p:cNvPicPr>
            <a:picLocks noChangeAspect="1"/>
          </p:cNvPicPr>
          <p:nvPr/>
        </p:nvPicPr>
        <p:blipFill rotWithShape="1">
          <a:blip r:embed="rId5">
            <a:extLst>
              <a:ext uri="{96DAC541-7B7A-43D3-8B79-37D633B846F1}">
                <asvg:svgBlip xmlns:asvg="http://schemas.microsoft.com/office/drawing/2016/SVG/main" r:embed="rId6"/>
              </a:ext>
            </a:extLst>
          </a:blip>
          <a:stretch/>
        </p:blipFill>
        <p:spPr bwMode="auto">
          <a:xfrm>
            <a:off x="7749897" y="2733437"/>
            <a:ext cx="248126" cy="248126"/>
          </a:xfrm>
          <a:prstGeom prst="rect">
            <a:avLst/>
          </a:prstGeom>
        </p:spPr>
      </p:pic>
      <p:sp>
        <p:nvSpPr>
          <p:cNvPr id="1970484945" name="Text 8"/>
          <p:cNvSpPr/>
          <p:nvPr/>
        </p:nvSpPr>
        <p:spPr bwMode="auto">
          <a:xfrm>
            <a:off x="7598331" y="3316962"/>
            <a:ext cx="2297787" cy="287179"/>
          </a:xfrm>
          <a:prstGeom prst="rect">
            <a:avLst/>
          </a:prstGeom>
          <a:noFill/>
          <a:ln/>
        </p:spPr>
        <p:txBody>
          <a:bodyPr wrap="none" lIns="0" tIns="0" rIns="0" bIns="0" rtlCol="0" anchor="t"/>
          <a:lstStyle/>
          <a:p>
            <a:pPr marL="0" indent="0" algn="l">
              <a:lnSpc>
                <a:spcPts val="2250"/>
              </a:lnSpc>
              <a:buNone/>
              <a:defRPr/>
            </a:pPr>
            <a:r>
              <a:rPr lang="en-US" sz="1800" b="1">
                <a:solidFill>
                  <a:srgbClr val="272525"/>
                </a:solidFill>
                <a:latin typeface="Inter Bold"/>
                <a:ea typeface="Inter Bold"/>
                <a:cs typeface="Inter Bold"/>
              </a:rPr>
              <a:t>Lower Latency</a:t>
            </a:r>
            <a:endParaRPr lang="en-US" sz="1800"/>
          </a:p>
        </p:txBody>
      </p:sp>
      <p:sp>
        <p:nvSpPr>
          <p:cNvPr id="1036803001" name="Text 9"/>
          <p:cNvSpPr/>
          <p:nvPr/>
        </p:nvSpPr>
        <p:spPr bwMode="auto">
          <a:xfrm>
            <a:off x="7598331" y="3714393"/>
            <a:ext cx="6197441" cy="588169"/>
          </a:xfrm>
          <a:prstGeom prst="rect">
            <a:avLst/>
          </a:prstGeom>
          <a:noFill/>
          <a:ln/>
        </p:spPr>
        <p:txBody>
          <a:bodyPr wrap="square" lIns="0" tIns="0" rIns="0" bIns="0" rtlCol="0" anchor="t"/>
          <a:lstStyle/>
          <a:p>
            <a:pPr marL="0" indent="0" algn="l">
              <a:lnSpc>
                <a:spcPts val="2300"/>
              </a:lnSpc>
              <a:buNone/>
              <a:defRPr/>
            </a:pPr>
            <a:r>
              <a:rPr lang="en-US" sz="1400">
                <a:solidFill>
                  <a:srgbClr val="272525"/>
                </a:solidFill>
                <a:latin typeface="Inter"/>
                <a:ea typeface="Inter"/>
                <a:cs typeface="Inter"/>
              </a:rPr>
              <a:t>Minimizes delays by avoiding the setup and teardown overhead for each individual resource.</a:t>
            </a:r>
            <a:endParaRPr lang="en-US" sz="1400"/>
          </a:p>
        </p:txBody>
      </p:sp>
      <p:sp>
        <p:nvSpPr>
          <p:cNvPr id="1422864632" name="Shape 10"/>
          <p:cNvSpPr/>
          <p:nvPr/>
        </p:nvSpPr>
        <p:spPr bwMode="auto">
          <a:xfrm>
            <a:off x="643295" y="4677608"/>
            <a:ext cx="6579989" cy="2397442"/>
          </a:xfrm>
          <a:prstGeom prst="roundRect">
            <a:avLst>
              <a:gd name="adj" fmla="val 3220"/>
            </a:avLst>
          </a:prstGeom>
          <a:solidFill>
            <a:srgbClr val="DADBF1"/>
          </a:solidFill>
          <a:ln w="7620">
            <a:solidFill>
              <a:srgbClr val="C0C1D7"/>
            </a:solidFill>
            <a:prstDash val="solid"/>
          </a:ln>
        </p:spPr>
      </p:sp>
      <p:sp>
        <p:nvSpPr>
          <p:cNvPr id="1620316177" name="Shape 11"/>
          <p:cNvSpPr/>
          <p:nvPr/>
        </p:nvSpPr>
        <p:spPr bwMode="auto">
          <a:xfrm>
            <a:off x="834628" y="4868942"/>
            <a:ext cx="551378" cy="551378"/>
          </a:xfrm>
          <a:prstGeom prst="roundRect">
            <a:avLst>
              <a:gd name="adj" fmla="val 16582246"/>
            </a:avLst>
          </a:prstGeom>
          <a:solidFill>
            <a:srgbClr val="4950BC"/>
          </a:solidFill>
          <a:ln/>
        </p:spPr>
      </p:sp>
      <p:pic>
        <p:nvPicPr>
          <p:cNvPr id="204045715" name="Image 2" descr="preencoded.png"/>
          <p:cNvPicPr>
            <a:picLocks noChangeAspect="1"/>
          </p:cNvPicPr>
          <p:nvPr/>
        </p:nvPicPr>
        <p:blipFill rotWithShape="1">
          <a:blip r:embed="rId7">
            <a:extLst>
              <a:ext uri="{96DAC541-7B7A-43D3-8B79-37D633B846F1}">
                <asvg:svgBlip xmlns:asvg="http://schemas.microsoft.com/office/drawing/2016/SVG/main" r:embed="rId8"/>
              </a:ext>
            </a:extLst>
          </a:blip>
          <a:stretch/>
        </p:blipFill>
        <p:spPr bwMode="auto">
          <a:xfrm>
            <a:off x="986195" y="5020508"/>
            <a:ext cx="248126" cy="248126"/>
          </a:xfrm>
          <a:prstGeom prst="rect">
            <a:avLst/>
          </a:prstGeom>
        </p:spPr>
      </p:pic>
      <p:sp>
        <p:nvSpPr>
          <p:cNvPr id="231524634" name="Text 12"/>
          <p:cNvSpPr/>
          <p:nvPr/>
        </p:nvSpPr>
        <p:spPr bwMode="auto">
          <a:xfrm>
            <a:off x="834628" y="5604034"/>
            <a:ext cx="2966085" cy="287179"/>
          </a:xfrm>
          <a:prstGeom prst="rect">
            <a:avLst/>
          </a:prstGeom>
          <a:noFill/>
          <a:ln/>
        </p:spPr>
        <p:txBody>
          <a:bodyPr wrap="none" lIns="0" tIns="0" rIns="0" bIns="0" rtlCol="0" anchor="t"/>
          <a:lstStyle/>
          <a:p>
            <a:pPr marL="0" indent="0" algn="l">
              <a:lnSpc>
                <a:spcPts val="2250"/>
              </a:lnSpc>
              <a:buNone/>
              <a:defRPr/>
            </a:pPr>
            <a:r>
              <a:rPr lang="en-US" sz="1800" b="1">
                <a:solidFill>
                  <a:srgbClr val="272525"/>
                </a:solidFill>
                <a:latin typeface="Inter Bold"/>
                <a:ea typeface="Inter Bold"/>
                <a:cs typeface="Inter Bold"/>
              </a:rPr>
              <a:t>Crucial for Complex Pages</a:t>
            </a:r>
            <a:endParaRPr lang="en-US" sz="1800"/>
          </a:p>
        </p:txBody>
      </p:sp>
      <p:sp>
        <p:nvSpPr>
          <p:cNvPr id="1852469259" name="Text 13"/>
          <p:cNvSpPr/>
          <p:nvPr/>
        </p:nvSpPr>
        <p:spPr bwMode="auto">
          <a:xfrm>
            <a:off x="834628" y="6001464"/>
            <a:ext cx="6197322" cy="588169"/>
          </a:xfrm>
          <a:prstGeom prst="rect">
            <a:avLst/>
          </a:prstGeom>
          <a:noFill/>
          <a:ln/>
        </p:spPr>
        <p:txBody>
          <a:bodyPr wrap="square" lIns="0" tIns="0" rIns="0" bIns="0" rtlCol="0" anchor="t"/>
          <a:lstStyle/>
          <a:p>
            <a:pPr marL="0" indent="0" algn="l">
              <a:lnSpc>
                <a:spcPts val="2300"/>
              </a:lnSpc>
              <a:buNone/>
              <a:defRPr/>
            </a:pPr>
            <a:r>
              <a:rPr lang="en-US" sz="1400">
                <a:solidFill>
                  <a:srgbClr val="272525"/>
                </a:solidFill>
                <a:latin typeface="Inter"/>
                <a:ea typeface="Inter"/>
                <a:cs typeface="Inter"/>
              </a:rPr>
              <a:t>Indispensable for modern web pages laden with numerous assets like images, CSS stylesheets, and JavaScript files.</a:t>
            </a:r>
            <a:endParaRPr lang="en-US" sz="1400"/>
          </a:p>
        </p:txBody>
      </p:sp>
      <p:sp>
        <p:nvSpPr>
          <p:cNvPr id="281930552" name="Shape 14"/>
          <p:cNvSpPr/>
          <p:nvPr/>
        </p:nvSpPr>
        <p:spPr bwMode="auto">
          <a:xfrm>
            <a:off x="7406997" y="4677608"/>
            <a:ext cx="6580108" cy="2397442"/>
          </a:xfrm>
          <a:prstGeom prst="roundRect">
            <a:avLst>
              <a:gd name="adj" fmla="val 3220"/>
            </a:avLst>
          </a:prstGeom>
          <a:solidFill>
            <a:srgbClr val="DADBF1"/>
          </a:solidFill>
          <a:ln w="7620">
            <a:solidFill>
              <a:srgbClr val="C0C1D7"/>
            </a:solidFill>
            <a:prstDash val="solid"/>
          </a:ln>
        </p:spPr>
      </p:sp>
      <p:sp>
        <p:nvSpPr>
          <p:cNvPr id="575603494" name="Shape 15"/>
          <p:cNvSpPr/>
          <p:nvPr/>
        </p:nvSpPr>
        <p:spPr bwMode="auto">
          <a:xfrm>
            <a:off x="7598331" y="4868942"/>
            <a:ext cx="551378" cy="551378"/>
          </a:xfrm>
          <a:prstGeom prst="roundRect">
            <a:avLst>
              <a:gd name="adj" fmla="val 16582246"/>
            </a:avLst>
          </a:prstGeom>
          <a:solidFill>
            <a:srgbClr val="4950BC"/>
          </a:solidFill>
          <a:ln/>
        </p:spPr>
      </p:sp>
      <p:pic>
        <p:nvPicPr>
          <p:cNvPr id="714487572" name="Image 3" descr="preencoded.png"/>
          <p:cNvPicPr>
            <a:picLocks noChangeAspect="1"/>
          </p:cNvPicPr>
          <p:nvPr/>
        </p:nvPicPr>
        <p:blipFill rotWithShape="1">
          <a:blip r:embed="rId9">
            <a:extLst>
              <a:ext uri="{96DAC541-7B7A-43D3-8B79-37D633B846F1}">
                <asvg:svgBlip xmlns:asvg="http://schemas.microsoft.com/office/drawing/2016/SVG/main" r:embed="rId10"/>
              </a:ext>
            </a:extLst>
          </a:blip>
          <a:stretch/>
        </p:blipFill>
        <p:spPr bwMode="auto">
          <a:xfrm>
            <a:off x="7749897" y="5020508"/>
            <a:ext cx="248126" cy="248126"/>
          </a:xfrm>
          <a:prstGeom prst="rect">
            <a:avLst/>
          </a:prstGeom>
        </p:spPr>
      </p:pic>
      <p:sp>
        <p:nvSpPr>
          <p:cNvPr id="860834414" name="Text 16"/>
          <p:cNvSpPr/>
          <p:nvPr/>
        </p:nvSpPr>
        <p:spPr bwMode="auto">
          <a:xfrm>
            <a:off x="7598331" y="5604034"/>
            <a:ext cx="3701415" cy="287179"/>
          </a:xfrm>
          <a:prstGeom prst="rect">
            <a:avLst/>
          </a:prstGeom>
          <a:noFill/>
          <a:ln/>
        </p:spPr>
        <p:txBody>
          <a:bodyPr wrap="none" lIns="0" tIns="0" rIns="0" bIns="0" rtlCol="0" anchor="t"/>
          <a:lstStyle/>
          <a:p>
            <a:pPr marL="0" indent="0" algn="l">
              <a:lnSpc>
                <a:spcPts val="2250"/>
              </a:lnSpc>
              <a:buNone/>
              <a:defRPr/>
            </a:pPr>
            <a:r>
              <a:rPr lang="en-US" sz="1800" b="1">
                <a:solidFill>
                  <a:srgbClr val="272525"/>
                </a:solidFill>
                <a:latin typeface="Inter Bold"/>
                <a:ea typeface="Inter Bold"/>
                <a:cs typeface="Inter Bold"/>
              </a:rPr>
              <a:t>Supports Pipelining &amp; Keep-Alive</a:t>
            </a:r>
            <a:endParaRPr lang="en-US" sz="1800"/>
          </a:p>
        </p:txBody>
      </p:sp>
      <p:sp>
        <p:nvSpPr>
          <p:cNvPr id="1634756469" name="Text 17"/>
          <p:cNvSpPr/>
          <p:nvPr/>
        </p:nvSpPr>
        <p:spPr bwMode="auto">
          <a:xfrm>
            <a:off x="7598331" y="6001464"/>
            <a:ext cx="6197441" cy="882253"/>
          </a:xfrm>
          <a:prstGeom prst="rect">
            <a:avLst/>
          </a:prstGeom>
          <a:noFill/>
          <a:ln/>
        </p:spPr>
        <p:txBody>
          <a:bodyPr wrap="square" lIns="0" tIns="0" rIns="0" bIns="0" rtlCol="0" anchor="t"/>
          <a:lstStyle/>
          <a:p>
            <a:pPr marL="0" indent="0" algn="l">
              <a:lnSpc>
                <a:spcPts val="2300"/>
              </a:lnSpc>
              <a:buNone/>
              <a:defRPr/>
            </a:pPr>
            <a:r>
              <a:rPr lang="en-US" sz="1400">
                <a:solidFill>
                  <a:srgbClr val="272525"/>
                </a:solidFill>
                <a:latin typeface="Inter"/>
                <a:ea typeface="Inter"/>
                <a:cs typeface="Inter"/>
              </a:rPr>
              <a:t>Allows multiple requests to be sent without waiting for individual responses (pipelining) and keeps connections open for future requests (keep-alive).</a:t>
            </a:r>
            <a:endParaRPr lang="en-US" sz="1400"/>
          </a:p>
        </p:txBody>
      </p:sp>
      <p:sp>
        <p:nvSpPr>
          <p:cNvPr id="1251398998" name="Text 18"/>
          <p:cNvSpPr/>
          <p:nvPr/>
        </p:nvSpPr>
        <p:spPr bwMode="auto">
          <a:xfrm>
            <a:off x="643295" y="7281743"/>
            <a:ext cx="13343810" cy="294084"/>
          </a:xfrm>
          <a:prstGeom prst="rect">
            <a:avLst/>
          </a:prstGeom>
          <a:noFill/>
          <a:ln/>
        </p:spPr>
        <p:txBody>
          <a:bodyPr wrap="none" lIns="0" tIns="0" rIns="0" bIns="0" rtlCol="0" anchor="t"/>
          <a:lstStyle/>
          <a:p>
            <a:pPr marL="0" indent="0" algn="l">
              <a:lnSpc>
                <a:spcPts val="2300"/>
              </a:lnSpc>
              <a:buNone/>
              <a:defRPr/>
            </a:pPr>
            <a:r>
              <a:rPr lang="en-US" sz="1400">
                <a:solidFill>
                  <a:srgbClr val="272525"/>
                </a:solidFill>
                <a:latin typeface="Inter"/>
                <a:ea typeface="Inter"/>
                <a:cs typeface="Inter"/>
              </a:rPr>
              <a:t>Imagine a busy highway where cars (data) can travel continuously without stopping at every intersection. That's the advantage of persistent HTTP.</a:t>
            </a:r>
            <a:endParaRPr lang="en-US" sz="1400"/>
          </a:p>
        </p:txBody>
      </p:sp>
      <p:sp>
        <p:nvSpPr>
          <p:cNvPr id="106169592" name=""/>
          <p:cNvSpPr/>
          <p:nvPr/>
        </p:nvSpPr>
        <p:spPr bwMode="auto">
          <a:xfrm rot="0" flipH="0" flipV="0">
            <a:off x="12805639" y="7619999"/>
            <a:ext cx="1727790" cy="575930"/>
          </a:xfrm>
          <a:prstGeom prst="rect">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 7">
    <p:spTree>
      <p:nvGrpSpPr>
        <p:cNvPr id="1" name=""/>
        <p:cNvGrpSpPr/>
        <p:nvPr/>
      </p:nvGrpSpPr>
      <p:grpSpPr bwMode="auto">
        <a:xfrm>
          <a:off x="0" y="0"/>
          <a:ext cx="0" cy="0"/>
          <a:chOff x="0" y="0"/>
          <a:chExt cx="0" cy="0"/>
        </a:xfrm>
      </p:grpSpPr>
      <p:sp>
        <p:nvSpPr>
          <p:cNvPr id="760881564" name="Text 0"/>
          <p:cNvSpPr/>
          <p:nvPr/>
        </p:nvSpPr>
        <p:spPr bwMode="auto">
          <a:xfrm>
            <a:off x="718542" y="825698"/>
            <a:ext cx="9143048" cy="641509"/>
          </a:xfrm>
          <a:prstGeom prst="rect">
            <a:avLst/>
          </a:prstGeom>
          <a:noFill/>
          <a:ln/>
        </p:spPr>
        <p:txBody>
          <a:bodyPr wrap="none" lIns="0" tIns="0" rIns="0" bIns="0" rtlCol="0" anchor="t"/>
          <a:lstStyle/>
          <a:p>
            <a:pPr marL="0" indent="0" algn="l">
              <a:lnSpc>
                <a:spcPts val="5050"/>
              </a:lnSpc>
              <a:buNone/>
              <a:defRPr/>
            </a:pPr>
            <a:r>
              <a:rPr lang="en-US" sz="4000" b="1">
                <a:solidFill>
                  <a:srgbClr val="000000"/>
                </a:solidFill>
                <a:latin typeface="Inter Bold"/>
                <a:ea typeface="Inter Bold"/>
                <a:cs typeface="Inter Bold"/>
              </a:rPr>
              <a:t>HTTP Message Format: The Request</a:t>
            </a:r>
            <a:endParaRPr lang="en-US" sz="4000"/>
          </a:p>
        </p:txBody>
      </p:sp>
      <p:sp>
        <p:nvSpPr>
          <p:cNvPr id="1451786950" name="Text 1"/>
          <p:cNvSpPr/>
          <p:nvPr/>
        </p:nvSpPr>
        <p:spPr bwMode="auto">
          <a:xfrm>
            <a:off x="718542" y="1775103"/>
            <a:ext cx="13193316" cy="328613"/>
          </a:xfrm>
          <a:prstGeom prst="rect">
            <a:avLst/>
          </a:prstGeom>
          <a:noFill/>
          <a:ln/>
        </p:spPr>
        <p:txBody>
          <a:bodyPr wrap="none" lIns="0" tIns="0" rIns="0" bIns="0" rtlCol="0" anchor="t"/>
          <a:lstStyle/>
          <a:p>
            <a:pPr marL="0" indent="0" algn="l">
              <a:lnSpc>
                <a:spcPts val="2550"/>
              </a:lnSpc>
              <a:buNone/>
              <a:defRPr/>
            </a:pPr>
            <a:r>
              <a:rPr lang="en-US" sz="1600">
                <a:solidFill>
                  <a:srgbClr val="272525"/>
                </a:solidFill>
                <a:latin typeface="Inter"/>
                <a:ea typeface="Inter"/>
                <a:cs typeface="Inter"/>
              </a:rPr>
              <a:t>Every interaction between your browser and a web server begins with an HTTP request, a precisely structured message.</a:t>
            </a:r>
            <a:endParaRPr lang="en-US" sz="1600"/>
          </a:p>
        </p:txBody>
      </p:sp>
      <p:sp>
        <p:nvSpPr>
          <p:cNvPr id="1190665457" name="Shape 2"/>
          <p:cNvSpPr/>
          <p:nvPr/>
        </p:nvSpPr>
        <p:spPr bwMode="auto">
          <a:xfrm>
            <a:off x="718542" y="2334697"/>
            <a:ext cx="13193316" cy="2608183"/>
          </a:xfrm>
          <a:prstGeom prst="roundRect">
            <a:avLst>
              <a:gd name="adj" fmla="val 3306"/>
            </a:avLst>
          </a:prstGeom>
          <a:solidFill>
            <a:srgbClr val="F2F2F2"/>
          </a:solidFill>
          <a:ln/>
        </p:spPr>
      </p:sp>
      <p:sp>
        <p:nvSpPr>
          <p:cNvPr id="675471146" name="Shape 3"/>
          <p:cNvSpPr/>
          <p:nvPr/>
        </p:nvSpPr>
        <p:spPr bwMode="auto">
          <a:xfrm>
            <a:off x="708303" y="2334697"/>
            <a:ext cx="13213794" cy="2608183"/>
          </a:xfrm>
          <a:prstGeom prst="roundRect">
            <a:avLst>
              <a:gd name="adj" fmla="val 1181"/>
            </a:avLst>
          </a:prstGeom>
          <a:solidFill>
            <a:srgbClr val="F2F2F2"/>
          </a:solidFill>
          <a:ln/>
        </p:spPr>
      </p:sp>
      <p:sp>
        <p:nvSpPr>
          <p:cNvPr id="2104388119" name="Text 4"/>
          <p:cNvSpPr/>
          <p:nvPr/>
        </p:nvSpPr>
        <p:spPr bwMode="auto">
          <a:xfrm>
            <a:off x="913567" y="2488644"/>
            <a:ext cx="12803267" cy="2300288"/>
          </a:xfrm>
          <a:prstGeom prst="rect">
            <a:avLst/>
          </a:prstGeom>
          <a:noFill/>
          <a:ln/>
        </p:spPr>
        <p:txBody>
          <a:bodyPr wrap="square" lIns="0" tIns="0" rIns="0" bIns="0" rtlCol="0" anchor="t"/>
          <a:lstStyle/>
          <a:p>
            <a:pPr marL="0" indent="0" algn="l">
              <a:lnSpc>
                <a:spcPts val="2550"/>
              </a:lnSpc>
              <a:buNone/>
              <a:defRPr/>
            </a:pPr>
            <a:r>
              <a:rPr lang="en-US" sz="1600">
                <a:solidFill>
                  <a:srgbClr val="272525"/>
                </a:solidFill>
                <a:highlight>
                  <a:srgbClr val="F2F2F2"/>
                </a:highlight>
                <a:latin typeface="Consolas"/>
                <a:ea typeface="Consolas"/>
                <a:cs typeface="Consolas"/>
              </a:rPr>
              <a:t>GET /index.html HTTP/1.1Host: www.example.comUser-Agent: Mozilla/5.0 (Windows NT 10.0; Win64; x64) AppleWebKit/537.36 (KHTML, like Gecko) Chrome/123.0.0.0 Safari/537.36Accept: text/html,application/xhtml+xml,application/xml;q=0.9,image/avif,image/webp,image/apng,*/*;q=0.8,application/signed-exchange;v=b3;q=0.7Accept-Language: en-US,en;q=0.9Connection: keep-alive</a:t>
            </a:r>
            <a:endParaRPr lang="en-US" sz="1600"/>
          </a:p>
        </p:txBody>
      </p:sp>
      <p:sp>
        <p:nvSpPr>
          <p:cNvPr id="1656267115" name="Shape 5"/>
          <p:cNvSpPr/>
          <p:nvPr/>
        </p:nvSpPr>
        <p:spPr bwMode="auto">
          <a:xfrm>
            <a:off x="718542" y="5173861"/>
            <a:ext cx="4260890" cy="2229922"/>
          </a:xfrm>
          <a:prstGeom prst="roundRect">
            <a:avLst>
              <a:gd name="adj" fmla="val 4921"/>
            </a:avLst>
          </a:prstGeom>
          <a:solidFill>
            <a:srgbClr val="FFFFFF"/>
          </a:solidFill>
          <a:ln w="22860">
            <a:solidFill>
              <a:srgbClr val="C0C1D7"/>
            </a:solidFill>
            <a:prstDash val="solid"/>
          </a:ln>
        </p:spPr>
      </p:sp>
      <p:sp>
        <p:nvSpPr>
          <p:cNvPr id="911220208" name="Shape 6"/>
          <p:cNvSpPr/>
          <p:nvPr/>
        </p:nvSpPr>
        <p:spPr bwMode="auto">
          <a:xfrm>
            <a:off x="695682" y="5173861"/>
            <a:ext cx="91440" cy="2229922"/>
          </a:xfrm>
          <a:prstGeom prst="roundRect">
            <a:avLst>
              <a:gd name="adj" fmla="val 94311"/>
            </a:avLst>
          </a:prstGeom>
          <a:solidFill>
            <a:srgbClr val="4950BC"/>
          </a:solidFill>
          <a:ln/>
        </p:spPr>
      </p:sp>
      <p:sp>
        <p:nvSpPr>
          <p:cNvPr id="2076573493" name="Text 7"/>
          <p:cNvSpPr/>
          <p:nvPr/>
        </p:nvSpPr>
        <p:spPr bwMode="auto">
          <a:xfrm>
            <a:off x="1015246" y="5401985"/>
            <a:ext cx="2566511" cy="320873"/>
          </a:xfrm>
          <a:prstGeom prst="rect">
            <a:avLst/>
          </a:prstGeom>
          <a:noFill/>
          <a:ln/>
        </p:spPr>
        <p:txBody>
          <a:bodyPr wrap="none" lIns="0" tIns="0" rIns="0" bIns="0" rtlCol="0" anchor="t"/>
          <a:lstStyle/>
          <a:p>
            <a:pPr marL="0" indent="0" algn="l">
              <a:lnSpc>
                <a:spcPts val="2500"/>
              </a:lnSpc>
              <a:buNone/>
              <a:defRPr/>
            </a:pPr>
            <a:r>
              <a:rPr lang="en-US" sz="2000" b="1">
                <a:solidFill>
                  <a:srgbClr val="272525"/>
                </a:solidFill>
                <a:latin typeface="Inter Bold"/>
                <a:ea typeface="Inter Bold"/>
                <a:cs typeface="Inter Bold"/>
              </a:rPr>
              <a:t>Request Line</a:t>
            </a:r>
            <a:endParaRPr lang="en-US" sz="2000"/>
          </a:p>
        </p:txBody>
      </p:sp>
      <p:sp>
        <p:nvSpPr>
          <p:cNvPr id="442725228" name="Text 8"/>
          <p:cNvSpPr/>
          <p:nvPr/>
        </p:nvSpPr>
        <p:spPr bwMode="auto">
          <a:xfrm>
            <a:off x="1015246" y="5845969"/>
            <a:ext cx="3736062" cy="1329690"/>
          </a:xfrm>
          <a:prstGeom prst="rect">
            <a:avLst/>
          </a:prstGeom>
          <a:noFill/>
          <a:ln/>
        </p:spPr>
        <p:txBody>
          <a:bodyPr wrap="square" lIns="0" tIns="0" rIns="0" bIns="0" rtlCol="0" anchor="t"/>
          <a:lstStyle/>
          <a:p>
            <a:pPr marL="0" indent="0" algn="l">
              <a:lnSpc>
                <a:spcPts val="2550"/>
              </a:lnSpc>
              <a:buNone/>
              <a:defRPr/>
            </a:pPr>
            <a:r>
              <a:rPr lang="en-US" sz="1600">
                <a:solidFill>
                  <a:srgbClr val="272525"/>
                </a:solidFill>
                <a:latin typeface="Inter"/>
                <a:ea typeface="Inter"/>
                <a:cs typeface="Inter"/>
              </a:rPr>
              <a:t>Specifies the method (GET, POST, etc.), the path to the resource, and the HTTP version. </a:t>
            </a:r>
            <a:r>
              <a:rPr lang="en-US" sz="1600">
                <a:solidFill>
                  <a:srgbClr val="272525"/>
                </a:solidFill>
                <a:highlight>
                  <a:srgbClr val="F2F2F2"/>
                </a:highlight>
                <a:latin typeface="Consolas"/>
                <a:ea typeface="Consolas"/>
                <a:cs typeface="Consolas"/>
              </a:rPr>
              <a:t>GET /index.html HTTP/1.1</a:t>
            </a:r>
            <a:endParaRPr lang="en-US" sz="1600"/>
          </a:p>
        </p:txBody>
      </p:sp>
      <p:sp>
        <p:nvSpPr>
          <p:cNvPr id="821187899" name="Shape 9"/>
          <p:cNvSpPr/>
          <p:nvPr/>
        </p:nvSpPr>
        <p:spPr bwMode="auto">
          <a:xfrm>
            <a:off x="5184696" y="5173861"/>
            <a:ext cx="4260890" cy="2229922"/>
          </a:xfrm>
          <a:prstGeom prst="roundRect">
            <a:avLst>
              <a:gd name="adj" fmla="val 4921"/>
            </a:avLst>
          </a:prstGeom>
          <a:solidFill>
            <a:srgbClr val="FFFFFF"/>
          </a:solidFill>
          <a:ln w="22860">
            <a:solidFill>
              <a:srgbClr val="C0C1D7"/>
            </a:solidFill>
            <a:prstDash val="solid"/>
          </a:ln>
        </p:spPr>
      </p:sp>
      <p:sp>
        <p:nvSpPr>
          <p:cNvPr id="100389320" name="Shape 10"/>
          <p:cNvSpPr/>
          <p:nvPr/>
        </p:nvSpPr>
        <p:spPr bwMode="auto">
          <a:xfrm>
            <a:off x="5161836" y="5173861"/>
            <a:ext cx="91440" cy="2229922"/>
          </a:xfrm>
          <a:prstGeom prst="roundRect">
            <a:avLst>
              <a:gd name="adj" fmla="val 94311"/>
            </a:avLst>
          </a:prstGeom>
          <a:solidFill>
            <a:srgbClr val="4950BC"/>
          </a:solidFill>
          <a:ln/>
        </p:spPr>
      </p:sp>
      <p:sp>
        <p:nvSpPr>
          <p:cNvPr id="1482414059" name="Text 11"/>
          <p:cNvSpPr/>
          <p:nvPr/>
        </p:nvSpPr>
        <p:spPr bwMode="auto">
          <a:xfrm>
            <a:off x="5481399" y="5401985"/>
            <a:ext cx="2566511" cy="320873"/>
          </a:xfrm>
          <a:prstGeom prst="rect">
            <a:avLst/>
          </a:prstGeom>
          <a:noFill/>
          <a:ln/>
        </p:spPr>
        <p:txBody>
          <a:bodyPr wrap="none" lIns="0" tIns="0" rIns="0" bIns="0" rtlCol="0" anchor="t"/>
          <a:lstStyle/>
          <a:p>
            <a:pPr marL="0" indent="0" algn="l">
              <a:lnSpc>
                <a:spcPts val="2500"/>
              </a:lnSpc>
              <a:buNone/>
              <a:defRPr/>
            </a:pPr>
            <a:r>
              <a:rPr lang="en-US" sz="2000" b="1">
                <a:solidFill>
                  <a:srgbClr val="272525"/>
                </a:solidFill>
                <a:latin typeface="Inter Bold"/>
                <a:ea typeface="Inter Bold"/>
                <a:cs typeface="Inter Bold"/>
              </a:rPr>
              <a:t>Headers</a:t>
            </a:r>
            <a:endParaRPr lang="en-US" sz="2000"/>
          </a:p>
        </p:txBody>
      </p:sp>
      <p:sp>
        <p:nvSpPr>
          <p:cNvPr id="899627573" name="Text 12"/>
          <p:cNvSpPr/>
          <p:nvPr/>
        </p:nvSpPr>
        <p:spPr bwMode="auto">
          <a:xfrm>
            <a:off x="5481399" y="5845969"/>
            <a:ext cx="3736062" cy="1329690"/>
          </a:xfrm>
          <a:prstGeom prst="rect">
            <a:avLst/>
          </a:prstGeom>
          <a:noFill/>
          <a:ln/>
        </p:spPr>
        <p:txBody>
          <a:bodyPr wrap="square" lIns="0" tIns="0" rIns="0" bIns="0" rtlCol="0" anchor="t"/>
          <a:lstStyle/>
          <a:p>
            <a:pPr marL="0" indent="0" algn="l">
              <a:lnSpc>
                <a:spcPts val="2550"/>
              </a:lnSpc>
              <a:buNone/>
              <a:defRPr/>
            </a:pPr>
            <a:r>
              <a:rPr lang="en-US" sz="1600">
                <a:solidFill>
                  <a:srgbClr val="272525"/>
                </a:solidFill>
                <a:latin typeface="Inter"/>
                <a:ea typeface="Inter"/>
                <a:cs typeface="Inter"/>
              </a:rPr>
              <a:t>Provide additional information about the request, the client, and the desired response format. </a:t>
            </a:r>
            <a:r>
              <a:rPr lang="en-US" sz="1600">
                <a:solidFill>
                  <a:srgbClr val="272525"/>
                </a:solidFill>
                <a:highlight>
                  <a:srgbClr val="F2F2F2"/>
                </a:highlight>
                <a:latin typeface="Consolas"/>
                <a:ea typeface="Consolas"/>
                <a:cs typeface="Consolas"/>
              </a:rPr>
              <a:t>Host: www.example.com</a:t>
            </a:r>
            <a:endParaRPr lang="en-US" sz="1600"/>
          </a:p>
        </p:txBody>
      </p:sp>
      <p:sp>
        <p:nvSpPr>
          <p:cNvPr id="909695315" name="Shape 13"/>
          <p:cNvSpPr/>
          <p:nvPr/>
        </p:nvSpPr>
        <p:spPr bwMode="auto">
          <a:xfrm>
            <a:off x="9650849" y="5173861"/>
            <a:ext cx="4260890" cy="2229922"/>
          </a:xfrm>
          <a:prstGeom prst="roundRect">
            <a:avLst>
              <a:gd name="adj" fmla="val 4921"/>
            </a:avLst>
          </a:prstGeom>
          <a:solidFill>
            <a:srgbClr val="FFFFFF"/>
          </a:solidFill>
          <a:ln w="22860">
            <a:solidFill>
              <a:srgbClr val="C0C1D7"/>
            </a:solidFill>
            <a:prstDash val="solid"/>
          </a:ln>
        </p:spPr>
      </p:sp>
      <p:sp>
        <p:nvSpPr>
          <p:cNvPr id="1058444613" name="Shape 14"/>
          <p:cNvSpPr/>
          <p:nvPr/>
        </p:nvSpPr>
        <p:spPr bwMode="auto">
          <a:xfrm>
            <a:off x="9627989" y="5173861"/>
            <a:ext cx="91440" cy="2229922"/>
          </a:xfrm>
          <a:prstGeom prst="roundRect">
            <a:avLst>
              <a:gd name="adj" fmla="val 94311"/>
            </a:avLst>
          </a:prstGeom>
          <a:solidFill>
            <a:srgbClr val="4950BC"/>
          </a:solidFill>
          <a:ln/>
        </p:spPr>
      </p:sp>
      <p:sp>
        <p:nvSpPr>
          <p:cNvPr id="1312621008" name="Text 15"/>
          <p:cNvSpPr/>
          <p:nvPr/>
        </p:nvSpPr>
        <p:spPr bwMode="auto">
          <a:xfrm>
            <a:off x="9947553" y="5401985"/>
            <a:ext cx="2566511" cy="320873"/>
          </a:xfrm>
          <a:prstGeom prst="rect">
            <a:avLst/>
          </a:prstGeom>
          <a:noFill/>
          <a:ln/>
        </p:spPr>
        <p:txBody>
          <a:bodyPr wrap="none" lIns="0" tIns="0" rIns="0" bIns="0" rtlCol="0" anchor="t"/>
          <a:lstStyle/>
          <a:p>
            <a:pPr marL="0" indent="0" algn="l">
              <a:lnSpc>
                <a:spcPts val="2500"/>
              </a:lnSpc>
              <a:buNone/>
              <a:defRPr/>
            </a:pPr>
            <a:r>
              <a:rPr lang="en-US" sz="2000" b="1">
                <a:solidFill>
                  <a:srgbClr val="272525"/>
                </a:solidFill>
                <a:latin typeface="Inter Bold"/>
                <a:ea typeface="Inter Bold"/>
                <a:cs typeface="Inter Bold"/>
              </a:rPr>
              <a:t>Optional Body</a:t>
            </a:r>
            <a:endParaRPr lang="en-US" sz="2000"/>
          </a:p>
        </p:txBody>
      </p:sp>
      <p:sp>
        <p:nvSpPr>
          <p:cNvPr id="1291110999" name="Text 16"/>
          <p:cNvSpPr/>
          <p:nvPr/>
        </p:nvSpPr>
        <p:spPr bwMode="auto">
          <a:xfrm>
            <a:off x="9947553" y="5845969"/>
            <a:ext cx="3736062" cy="1314450"/>
          </a:xfrm>
          <a:prstGeom prst="rect">
            <a:avLst/>
          </a:prstGeom>
          <a:noFill/>
          <a:ln/>
        </p:spPr>
        <p:txBody>
          <a:bodyPr wrap="square" lIns="0" tIns="0" rIns="0" bIns="0" rtlCol="0" anchor="t"/>
          <a:lstStyle/>
          <a:p>
            <a:pPr marL="0" indent="0" algn="l">
              <a:lnSpc>
                <a:spcPts val="2550"/>
              </a:lnSpc>
              <a:buNone/>
              <a:defRPr/>
            </a:pPr>
            <a:r>
              <a:rPr lang="en-US" sz="1600">
                <a:solidFill>
                  <a:srgbClr val="272525"/>
                </a:solidFill>
                <a:latin typeface="Inter"/>
                <a:ea typeface="Inter"/>
                <a:cs typeface="Inter"/>
              </a:rPr>
              <a:t>Used primarily with POST requests to send data to the server, such as form submissions. (Not present in a simple GET request)</a:t>
            </a:r>
            <a:endParaRPr lang="en-US" sz="1600"/>
          </a:p>
        </p:txBody>
      </p:sp>
      <p:sp>
        <p:nvSpPr>
          <p:cNvPr id="919561177" name=""/>
          <p:cNvSpPr/>
          <p:nvPr/>
        </p:nvSpPr>
        <p:spPr bwMode="auto">
          <a:xfrm rot="0" flipH="0" flipV="0">
            <a:off x="12805638" y="7619999"/>
            <a:ext cx="1727789" cy="575929"/>
          </a:xfrm>
          <a:prstGeom prst="rect">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272537329" name=""/>
          <p:cNvSpPr/>
          <p:nvPr/>
        </p:nvSpPr>
        <p:spPr bwMode="auto">
          <a:xfrm rot="0" flipH="0" flipV="0">
            <a:off x="12985638" y="7799999"/>
            <a:ext cx="1727789" cy="575929"/>
          </a:xfrm>
          <a:prstGeom prst="rect">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 8">
    <p:spTree>
      <p:nvGrpSpPr>
        <p:cNvPr id="1" name=""/>
        <p:cNvGrpSpPr/>
        <p:nvPr/>
      </p:nvGrpSpPr>
      <p:grpSpPr bwMode="auto">
        <a:xfrm>
          <a:off x="0" y="0"/>
          <a:ext cx="0" cy="0"/>
          <a:chOff x="0" y="0"/>
          <a:chExt cx="0" cy="0"/>
        </a:xfrm>
      </p:grpSpPr>
      <p:sp>
        <p:nvSpPr>
          <p:cNvPr id="94054367" name="Text 0"/>
          <p:cNvSpPr/>
          <p:nvPr/>
        </p:nvSpPr>
        <p:spPr bwMode="auto">
          <a:xfrm>
            <a:off x="549712" y="431840"/>
            <a:ext cx="7309366" cy="490776"/>
          </a:xfrm>
          <a:prstGeom prst="rect">
            <a:avLst/>
          </a:prstGeom>
          <a:noFill/>
          <a:ln/>
        </p:spPr>
        <p:txBody>
          <a:bodyPr wrap="none" lIns="0" tIns="0" rIns="0" bIns="0" rtlCol="0" anchor="t"/>
          <a:lstStyle/>
          <a:p>
            <a:pPr marL="0" indent="0" algn="l">
              <a:lnSpc>
                <a:spcPts val="3850"/>
              </a:lnSpc>
              <a:buNone/>
              <a:defRPr/>
            </a:pPr>
            <a:r>
              <a:rPr lang="en-US" sz="3050" b="1">
                <a:solidFill>
                  <a:srgbClr val="000000"/>
                </a:solidFill>
                <a:latin typeface="Inter Bold"/>
                <a:ea typeface="Inter Bold"/>
                <a:cs typeface="Inter Bold"/>
              </a:rPr>
              <a:t>HTTP Message Format: The Response</a:t>
            </a:r>
            <a:endParaRPr lang="en-US" sz="3050"/>
          </a:p>
        </p:txBody>
      </p:sp>
      <p:sp>
        <p:nvSpPr>
          <p:cNvPr id="9161123" name="Text 1"/>
          <p:cNvSpPr/>
          <p:nvPr/>
        </p:nvSpPr>
        <p:spPr bwMode="auto">
          <a:xfrm>
            <a:off x="549712" y="1236702"/>
            <a:ext cx="13530977" cy="251222"/>
          </a:xfrm>
          <a:prstGeom prst="rect">
            <a:avLst/>
          </a:prstGeom>
          <a:noFill/>
          <a:ln/>
        </p:spPr>
        <p:txBody>
          <a:bodyPr wrap="none" lIns="0" tIns="0" rIns="0" bIns="0" rtlCol="0" anchor="t"/>
          <a:lstStyle/>
          <a:p>
            <a:pPr marL="0" indent="0" algn="l">
              <a:lnSpc>
                <a:spcPts val="1950"/>
              </a:lnSpc>
              <a:buNone/>
              <a:defRPr/>
            </a:pPr>
            <a:r>
              <a:rPr lang="en-US" sz="1200">
                <a:solidFill>
                  <a:srgbClr val="272525"/>
                </a:solidFill>
                <a:latin typeface="Inter"/>
                <a:ea typeface="Inter"/>
                <a:cs typeface="Inter"/>
              </a:rPr>
              <a:t>After processing a request, the server crafts an HTTP response, delivering the requested content or a status message back to the client.</a:t>
            </a:r>
            <a:endParaRPr lang="en-US" sz="1200"/>
          </a:p>
        </p:txBody>
      </p:sp>
      <p:sp>
        <p:nvSpPr>
          <p:cNvPr id="450934595" name="Shape 2"/>
          <p:cNvSpPr/>
          <p:nvPr/>
        </p:nvSpPr>
        <p:spPr bwMode="auto">
          <a:xfrm>
            <a:off x="549712" y="1664613"/>
            <a:ext cx="13530977" cy="4506278"/>
          </a:xfrm>
          <a:prstGeom prst="roundRect">
            <a:avLst>
              <a:gd name="adj" fmla="val 1464"/>
            </a:avLst>
          </a:prstGeom>
          <a:solidFill>
            <a:srgbClr val="F2F2F2"/>
          </a:solidFill>
          <a:ln/>
        </p:spPr>
      </p:sp>
      <p:sp>
        <p:nvSpPr>
          <p:cNvPr id="1378366574" name="Shape 3"/>
          <p:cNvSpPr/>
          <p:nvPr/>
        </p:nvSpPr>
        <p:spPr bwMode="auto">
          <a:xfrm>
            <a:off x="541973" y="1664613"/>
            <a:ext cx="13546455" cy="4506278"/>
          </a:xfrm>
          <a:prstGeom prst="roundRect">
            <a:avLst>
              <a:gd name="adj" fmla="val 523"/>
            </a:avLst>
          </a:prstGeom>
          <a:solidFill>
            <a:srgbClr val="F2F2F2"/>
          </a:solidFill>
          <a:ln/>
        </p:spPr>
      </p:sp>
      <p:sp>
        <p:nvSpPr>
          <p:cNvPr id="8592465" name="Text 4"/>
          <p:cNvSpPr/>
          <p:nvPr/>
        </p:nvSpPr>
        <p:spPr bwMode="auto">
          <a:xfrm>
            <a:off x="699016" y="1782366"/>
            <a:ext cx="13232368" cy="4270772"/>
          </a:xfrm>
          <a:prstGeom prst="rect">
            <a:avLst/>
          </a:prstGeom>
          <a:noFill/>
          <a:ln/>
        </p:spPr>
        <p:txBody>
          <a:bodyPr wrap="square" lIns="0" tIns="0" rIns="0" bIns="0" rtlCol="0" anchor="t"/>
          <a:lstStyle/>
          <a:p>
            <a:pPr marL="0" indent="0" algn="l">
              <a:lnSpc>
                <a:spcPts val="1950"/>
              </a:lnSpc>
              <a:buNone/>
              <a:defRPr/>
            </a:pPr>
            <a:r>
              <a:rPr lang="en-US" sz="1200">
                <a:solidFill>
                  <a:srgbClr val="272525"/>
                </a:solidFill>
                <a:highlight>
                  <a:srgbClr val="F2F2F2"/>
                </a:highlight>
                <a:latin typeface="Consolas"/>
                <a:ea typeface="Consolas"/>
                <a:cs typeface="Consolas"/>
              </a:rPr>
              <a:t>HTTP/1.1 200 OKContent-Type: text/html; charset=UTF-8Content-Length: 1024Date: Mon, 15 Apr 2024 10:30:00 GMTServer: Apache/2.4.41 (Ubuntu)&lt;!DOCTYPE html&gt;&lt;html&gt;&lt;head&gt;    &lt;title&gt;Example Domain&lt;/title&gt;&lt;/head&gt;&lt;body&gt;    &lt;h1&gt;Example Domain&lt;/h1&gt;    &lt;p&gt;This domain is for use in illustrative examples in documents. You may use this    domain in literature without prior coordination or asking for permission.&lt;/p&gt;&lt;/body&gt;&lt;/html&gt;</a:t>
            </a:r>
            <a:endParaRPr lang="en-US" sz="1200"/>
          </a:p>
        </p:txBody>
      </p:sp>
      <p:sp>
        <p:nvSpPr>
          <p:cNvPr id="1563560683" name="Shape 5"/>
          <p:cNvSpPr/>
          <p:nvPr/>
        </p:nvSpPr>
        <p:spPr bwMode="auto">
          <a:xfrm>
            <a:off x="549712" y="6347579"/>
            <a:ext cx="4405551" cy="1460659"/>
          </a:xfrm>
          <a:prstGeom prst="roundRect">
            <a:avLst>
              <a:gd name="adj" fmla="val 7512"/>
            </a:avLst>
          </a:prstGeom>
          <a:solidFill>
            <a:srgbClr val="FFFFFF"/>
          </a:solidFill>
          <a:ln w="22860">
            <a:solidFill>
              <a:srgbClr val="C0C1D7"/>
            </a:solidFill>
            <a:prstDash val="solid"/>
          </a:ln>
        </p:spPr>
      </p:sp>
      <p:sp>
        <p:nvSpPr>
          <p:cNvPr id="972333770" name="Shape 6"/>
          <p:cNvSpPr/>
          <p:nvPr/>
        </p:nvSpPr>
        <p:spPr bwMode="auto">
          <a:xfrm>
            <a:off x="526852" y="6347579"/>
            <a:ext cx="91440" cy="1460659"/>
          </a:xfrm>
          <a:prstGeom prst="roundRect">
            <a:avLst>
              <a:gd name="adj" fmla="val 72145"/>
            </a:avLst>
          </a:prstGeom>
          <a:solidFill>
            <a:srgbClr val="4950BC"/>
          </a:solidFill>
          <a:ln/>
        </p:spPr>
      </p:sp>
      <p:sp>
        <p:nvSpPr>
          <p:cNvPr id="1919718594" name="Text 7"/>
          <p:cNvSpPr/>
          <p:nvPr/>
        </p:nvSpPr>
        <p:spPr bwMode="auto">
          <a:xfrm>
            <a:off x="798195" y="6527483"/>
            <a:ext cx="1963341" cy="245388"/>
          </a:xfrm>
          <a:prstGeom prst="rect">
            <a:avLst/>
          </a:prstGeom>
          <a:noFill/>
          <a:ln/>
        </p:spPr>
        <p:txBody>
          <a:bodyPr wrap="none" lIns="0" tIns="0" rIns="0" bIns="0" rtlCol="0" anchor="t"/>
          <a:lstStyle/>
          <a:p>
            <a:pPr marL="0" indent="0" algn="l">
              <a:lnSpc>
                <a:spcPts val="1900"/>
              </a:lnSpc>
              <a:buNone/>
              <a:defRPr/>
            </a:pPr>
            <a:r>
              <a:rPr lang="en-US" sz="1500" b="1">
                <a:solidFill>
                  <a:srgbClr val="272525"/>
                </a:solidFill>
                <a:latin typeface="Inter Bold"/>
                <a:ea typeface="Inter Bold"/>
                <a:cs typeface="Inter Bold"/>
              </a:rPr>
              <a:t>Status Line</a:t>
            </a:r>
            <a:endParaRPr lang="en-US" sz="1500"/>
          </a:p>
        </p:txBody>
      </p:sp>
      <p:sp>
        <p:nvSpPr>
          <p:cNvPr id="255068706" name="Text 8"/>
          <p:cNvSpPr/>
          <p:nvPr/>
        </p:nvSpPr>
        <p:spPr bwMode="auto">
          <a:xfrm>
            <a:off x="798195" y="6867049"/>
            <a:ext cx="3977164" cy="761286"/>
          </a:xfrm>
          <a:prstGeom prst="rect">
            <a:avLst/>
          </a:prstGeom>
          <a:noFill/>
          <a:ln/>
        </p:spPr>
        <p:txBody>
          <a:bodyPr wrap="square" lIns="0" tIns="0" rIns="0" bIns="0" rtlCol="0" anchor="t"/>
          <a:lstStyle/>
          <a:p>
            <a:pPr marL="0" indent="0" algn="l">
              <a:lnSpc>
                <a:spcPts val="1950"/>
              </a:lnSpc>
              <a:buNone/>
              <a:defRPr/>
            </a:pPr>
            <a:r>
              <a:rPr lang="en-US" sz="1200">
                <a:solidFill>
                  <a:srgbClr val="272525"/>
                </a:solidFill>
                <a:latin typeface="Inter"/>
                <a:ea typeface="Inter"/>
                <a:cs typeface="Inter"/>
              </a:rPr>
              <a:t>Indicates the HTTP version, a status code (e.g., 200 for OK, 404 for Not Found), and a brief text message. </a:t>
            </a:r>
            <a:r>
              <a:rPr lang="en-US" sz="1200">
                <a:solidFill>
                  <a:srgbClr val="272525"/>
                </a:solidFill>
                <a:highlight>
                  <a:srgbClr val="F2F2F2"/>
                </a:highlight>
                <a:latin typeface="Consolas"/>
                <a:ea typeface="Consolas"/>
                <a:cs typeface="Consolas"/>
              </a:rPr>
              <a:t>HTTP/1.1 200 OK</a:t>
            </a:r>
            <a:endParaRPr lang="en-US" sz="1200"/>
          </a:p>
        </p:txBody>
      </p:sp>
      <p:sp>
        <p:nvSpPr>
          <p:cNvPr id="1488979109" name="Shape 9"/>
          <p:cNvSpPr/>
          <p:nvPr/>
        </p:nvSpPr>
        <p:spPr bwMode="auto">
          <a:xfrm>
            <a:off x="5112306" y="6347579"/>
            <a:ext cx="4405670" cy="1460659"/>
          </a:xfrm>
          <a:prstGeom prst="roundRect">
            <a:avLst>
              <a:gd name="adj" fmla="val 7512"/>
            </a:avLst>
          </a:prstGeom>
          <a:solidFill>
            <a:srgbClr val="FFFFFF"/>
          </a:solidFill>
          <a:ln w="22860">
            <a:solidFill>
              <a:srgbClr val="C0C1D7"/>
            </a:solidFill>
            <a:prstDash val="solid"/>
          </a:ln>
        </p:spPr>
      </p:sp>
      <p:sp>
        <p:nvSpPr>
          <p:cNvPr id="894004816" name="Shape 10"/>
          <p:cNvSpPr/>
          <p:nvPr/>
        </p:nvSpPr>
        <p:spPr bwMode="auto">
          <a:xfrm>
            <a:off x="5089446" y="6347579"/>
            <a:ext cx="91440" cy="1460659"/>
          </a:xfrm>
          <a:prstGeom prst="roundRect">
            <a:avLst>
              <a:gd name="adj" fmla="val 72145"/>
            </a:avLst>
          </a:prstGeom>
          <a:solidFill>
            <a:srgbClr val="4950BC"/>
          </a:solidFill>
          <a:ln/>
        </p:spPr>
      </p:sp>
      <p:sp>
        <p:nvSpPr>
          <p:cNvPr id="1649569994" name="Text 11"/>
          <p:cNvSpPr/>
          <p:nvPr/>
        </p:nvSpPr>
        <p:spPr bwMode="auto">
          <a:xfrm>
            <a:off x="5360789" y="6527483"/>
            <a:ext cx="1963341" cy="245388"/>
          </a:xfrm>
          <a:prstGeom prst="rect">
            <a:avLst/>
          </a:prstGeom>
          <a:noFill/>
          <a:ln/>
        </p:spPr>
        <p:txBody>
          <a:bodyPr wrap="none" lIns="0" tIns="0" rIns="0" bIns="0" rtlCol="0" anchor="t"/>
          <a:lstStyle/>
          <a:p>
            <a:pPr marL="0" indent="0" algn="l">
              <a:lnSpc>
                <a:spcPts val="1900"/>
              </a:lnSpc>
              <a:buNone/>
              <a:defRPr/>
            </a:pPr>
            <a:r>
              <a:rPr lang="en-US" sz="1500" b="1">
                <a:solidFill>
                  <a:srgbClr val="272525"/>
                </a:solidFill>
                <a:latin typeface="Inter Bold"/>
                <a:ea typeface="Inter Bold"/>
                <a:cs typeface="Inter Bold"/>
              </a:rPr>
              <a:t>Headers</a:t>
            </a:r>
            <a:endParaRPr lang="en-US" sz="1500"/>
          </a:p>
        </p:txBody>
      </p:sp>
      <p:sp>
        <p:nvSpPr>
          <p:cNvPr id="1522138870" name="Text 12"/>
          <p:cNvSpPr/>
          <p:nvPr/>
        </p:nvSpPr>
        <p:spPr bwMode="auto">
          <a:xfrm>
            <a:off x="5360789" y="6867049"/>
            <a:ext cx="3977283" cy="761286"/>
          </a:xfrm>
          <a:prstGeom prst="rect">
            <a:avLst/>
          </a:prstGeom>
          <a:noFill/>
          <a:ln/>
        </p:spPr>
        <p:txBody>
          <a:bodyPr wrap="square" lIns="0" tIns="0" rIns="0" bIns="0" rtlCol="0" anchor="t"/>
          <a:lstStyle/>
          <a:p>
            <a:pPr marL="0" indent="0" algn="l">
              <a:lnSpc>
                <a:spcPts val="1950"/>
              </a:lnSpc>
              <a:buNone/>
              <a:defRPr/>
            </a:pPr>
            <a:r>
              <a:rPr lang="en-US" sz="1200">
                <a:solidFill>
                  <a:srgbClr val="272525"/>
                </a:solidFill>
                <a:latin typeface="Inter"/>
                <a:ea typeface="Inter"/>
                <a:cs typeface="Inter"/>
              </a:rPr>
              <a:t>Provide metadata about the response, such as content type, length, and server information. </a:t>
            </a:r>
            <a:r>
              <a:rPr lang="en-US" sz="1200">
                <a:solidFill>
                  <a:srgbClr val="272525"/>
                </a:solidFill>
                <a:highlight>
                  <a:srgbClr val="F2F2F2"/>
                </a:highlight>
                <a:latin typeface="Consolas"/>
                <a:ea typeface="Consolas"/>
                <a:cs typeface="Consolas"/>
              </a:rPr>
              <a:t>Content-Type: text/html</a:t>
            </a:r>
            <a:endParaRPr lang="en-US" sz="1200"/>
          </a:p>
        </p:txBody>
      </p:sp>
      <p:sp>
        <p:nvSpPr>
          <p:cNvPr id="1640051945" name="Shape 13"/>
          <p:cNvSpPr/>
          <p:nvPr/>
        </p:nvSpPr>
        <p:spPr bwMode="auto">
          <a:xfrm>
            <a:off x="9675019" y="6347579"/>
            <a:ext cx="4405551" cy="1460659"/>
          </a:xfrm>
          <a:prstGeom prst="roundRect">
            <a:avLst>
              <a:gd name="adj" fmla="val 7512"/>
            </a:avLst>
          </a:prstGeom>
          <a:solidFill>
            <a:srgbClr val="FFFFFF"/>
          </a:solidFill>
          <a:ln w="22860">
            <a:solidFill>
              <a:srgbClr val="C0C1D7"/>
            </a:solidFill>
            <a:prstDash val="solid"/>
          </a:ln>
        </p:spPr>
      </p:sp>
      <p:sp>
        <p:nvSpPr>
          <p:cNvPr id="272153360" name="Shape 14"/>
          <p:cNvSpPr/>
          <p:nvPr/>
        </p:nvSpPr>
        <p:spPr bwMode="auto">
          <a:xfrm>
            <a:off x="9652159" y="6347579"/>
            <a:ext cx="91440" cy="1460659"/>
          </a:xfrm>
          <a:prstGeom prst="roundRect">
            <a:avLst>
              <a:gd name="adj" fmla="val 72145"/>
            </a:avLst>
          </a:prstGeom>
          <a:solidFill>
            <a:srgbClr val="4950BC"/>
          </a:solidFill>
          <a:ln/>
        </p:spPr>
      </p:sp>
      <p:sp>
        <p:nvSpPr>
          <p:cNvPr id="1285027776" name="Text 15"/>
          <p:cNvSpPr/>
          <p:nvPr/>
        </p:nvSpPr>
        <p:spPr bwMode="auto">
          <a:xfrm>
            <a:off x="9923502" y="6527483"/>
            <a:ext cx="1963341" cy="245388"/>
          </a:xfrm>
          <a:prstGeom prst="rect">
            <a:avLst/>
          </a:prstGeom>
          <a:noFill/>
          <a:ln/>
        </p:spPr>
        <p:txBody>
          <a:bodyPr wrap="none" lIns="0" tIns="0" rIns="0" bIns="0" rtlCol="0" anchor="t"/>
          <a:lstStyle/>
          <a:p>
            <a:pPr marL="0" indent="0" algn="l">
              <a:lnSpc>
                <a:spcPts val="1900"/>
              </a:lnSpc>
              <a:buNone/>
              <a:defRPr/>
            </a:pPr>
            <a:r>
              <a:rPr lang="en-US" sz="1500" b="1">
                <a:solidFill>
                  <a:srgbClr val="272525"/>
                </a:solidFill>
                <a:latin typeface="Inter Bold"/>
                <a:ea typeface="Inter Bold"/>
                <a:cs typeface="Inter Bold"/>
              </a:rPr>
              <a:t>Body</a:t>
            </a:r>
            <a:endParaRPr lang="en-US" sz="1500"/>
          </a:p>
        </p:txBody>
      </p:sp>
      <p:sp>
        <p:nvSpPr>
          <p:cNvPr id="1083064998" name="Text 16"/>
          <p:cNvSpPr/>
          <p:nvPr/>
        </p:nvSpPr>
        <p:spPr bwMode="auto">
          <a:xfrm>
            <a:off x="9923502" y="6867049"/>
            <a:ext cx="3977164" cy="753666"/>
          </a:xfrm>
          <a:prstGeom prst="rect">
            <a:avLst/>
          </a:prstGeom>
          <a:noFill/>
          <a:ln/>
        </p:spPr>
        <p:txBody>
          <a:bodyPr wrap="square" lIns="0" tIns="0" rIns="0" bIns="0" rtlCol="0" anchor="t"/>
          <a:lstStyle/>
          <a:p>
            <a:pPr marL="0" indent="0" algn="l">
              <a:lnSpc>
                <a:spcPts val="1950"/>
              </a:lnSpc>
              <a:buNone/>
              <a:defRPr/>
            </a:pPr>
            <a:r>
              <a:rPr lang="en-US" sz="1200">
                <a:solidFill>
                  <a:srgbClr val="272525"/>
                </a:solidFill>
                <a:latin typeface="Inter"/>
                <a:ea typeface="Inter"/>
                <a:cs typeface="Inter"/>
              </a:rPr>
              <a:t>Contains the actual content requested by the client, like the HTML code for a webpage, an image file, or JSON data.</a:t>
            </a:r>
            <a:endParaRPr lang="en-US" sz="1200"/>
          </a:p>
        </p:txBody>
      </p:sp>
      <p:sp>
        <p:nvSpPr>
          <p:cNvPr id="1538355260" name=""/>
          <p:cNvSpPr/>
          <p:nvPr/>
        </p:nvSpPr>
        <p:spPr bwMode="auto">
          <a:xfrm rot="0" flipH="0" flipV="0">
            <a:off x="12805638" y="7808238"/>
            <a:ext cx="1727789" cy="387691"/>
          </a:xfrm>
          <a:prstGeom prst="rect">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 9">
    <p:spTree>
      <p:nvGrpSpPr>
        <p:cNvPr id="1" name=""/>
        <p:cNvGrpSpPr/>
        <p:nvPr/>
      </p:nvGrpSpPr>
      <p:grpSpPr bwMode="auto">
        <a:xfrm>
          <a:off x="0" y="0"/>
          <a:ext cx="0" cy="0"/>
          <a:chOff x="0" y="0"/>
          <a:chExt cx="0" cy="0"/>
        </a:xfrm>
      </p:grpSpPr>
      <p:sp>
        <p:nvSpPr>
          <p:cNvPr id="457877827" name="Text 0"/>
          <p:cNvSpPr/>
          <p:nvPr/>
        </p:nvSpPr>
        <p:spPr bwMode="auto">
          <a:xfrm>
            <a:off x="698540" y="876062"/>
            <a:ext cx="12302847" cy="623649"/>
          </a:xfrm>
          <a:prstGeom prst="rect">
            <a:avLst/>
          </a:prstGeom>
          <a:noFill/>
          <a:ln/>
        </p:spPr>
        <p:txBody>
          <a:bodyPr wrap="none" lIns="0" tIns="0" rIns="0" bIns="0" rtlCol="0" anchor="t"/>
          <a:lstStyle/>
          <a:p>
            <a:pPr marL="0" indent="0" algn="l">
              <a:lnSpc>
                <a:spcPts val="4900"/>
              </a:lnSpc>
              <a:buNone/>
              <a:defRPr/>
            </a:pPr>
            <a:r>
              <a:rPr lang="en-US" sz="3900" b="1">
                <a:solidFill>
                  <a:srgbClr val="000000"/>
                </a:solidFill>
                <a:latin typeface="Inter Bold"/>
                <a:ea typeface="Inter Bold"/>
                <a:cs typeface="Inter Bold"/>
              </a:rPr>
              <a:t>User–Server Interaction: The Necessity of Cookies</a:t>
            </a:r>
            <a:endParaRPr lang="en-US" sz="3900"/>
          </a:p>
        </p:txBody>
      </p:sp>
      <p:sp>
        <p:nvSpPr>
          <p:cNvPr id="734827347" name="Text 1"/>
          <p:cNvSpPr/>
          <p:nvPr/>
        </p:nvSpPr>
        <p:spPr bwMode="auto">
          <a:xfrm>
            <a:off x="698540" y="1898928"/>
            <a:ext cx="13233321" cy="319445"/>
          </a:xfrm>
          <a:prstGeom prst="rect">
            <a:avLst/>
          </a:prstGeom>
          <a:noFill/>
          <a:ln/>
        </p:spPr>
        <p:txBody>
          <a:bodyPr wrap="none" lIns="0" tIns="0" rIns="0" bIns="0" rtlCol="0" anchor="t"/>
          <a:lstStyle/>
          <a:p>
            <a:pPr marL="0" indent="0" algn="l">
              <a:lnSpc>
                <a:spcPts val="2500"/>
              </a:lnSpc>
              <a:buNone/>
              <a:defRPr/>
            </a:pPr>
            <a:r>
              <a:rPr lang="en-US" sz="1550">
                <a:solidFill>
                  <a:srgbClr val="272525"/>
                </a:solidFill>
                <a:latin typeface="Inter"/>
                <a:ea typeface="Inter"/>
                <a:cs typeface="Inter"/>
              </a:rPr>
              <a:t>HTTP's stateless nature means each request is treated as brand new. To create a continuous, personalized web experience, cookies step in.</a:t>
            </a:r>
            <a:endParaRPr lang="en-US" sz="1550"/>
          </a:p>
        </p:txBody>
      </p:sp>
      <p:sp>
        <p:nvSpPr>
          <p:cNvPr id="990032864" name="Text 2"/>
          <p:cNvSpPr/>
          <p:nvPr/>
        </p:nvSpPr>
        <p:spPr bwMode="auto">
          <a:xfrm>
            <a:off x="997863" y="2667476"/>
            <a:ext cx="12933998" cy="319445"/>
          </a:xfrm>
          <a:prstGeom prst="rect">
            <a:avLst/>
          </a:prstGeom>
          <a:noFill/>
          <a:ln/>
        </p:spPr>
        <p:txBody>
          <a:bodyPr wrap="none" lIns="0" tIns="0" rIns="0" bIns="0" rtlCol="0" anchor="t"/>
          <a:lstStyle/>
          <a:p>
            <a:pPr marL="0" indent="0" algn="l">
              <a:lnSpc>
                <a:spcPts val="2500"/>
              </a:lnSpc>
              <a:buNone/>
              <a:defRPr/>
            </a:pPr>
            <a:r>
              <a:rPr lang="en-US" sz="1550">
                <a:solidFill>
                  <a:srgbClr val="272525"/>
                </a:solidFill>
                <a:latin typeface="Inter"/>
                <a:ea typeface="Inter"/>
                <a:cs typeface="Inter"/>
              </a:rPr>
              <a:t>"Because HTTP is stateless, the server doesn't inherently remember who you are or what you did last."</a:t>
            </a:r>
            <a:endParaRPr lang="en-US" sz="1550"/>
          </a:p>
        </p:txBody>
      </p:sp>
      <p:sp>
        <p:nvSpPr>
          <p:cNvPr id="1311078603" name="Shape 3"/>
          <p:cNvSpPr/>
          <p:nvPr/>
        </p:nvSpPr>
        <p:spPr bwMode="auto">
          <a:xfrm>
            <a:off x="698540" y="2442924"/>
            <a:ext cx="22860" cy="768548"/>
          </a:xfrm>
          <a:prstGeom prst="rect">
            <a:avLst/>
          </a:prstGeom>
          <a:solidFill>
            <a:srgbClr val="4950BC"/>
          </a:solidFill>
          <a:ln/>
        </p:spPr>
      </p:sp>
      <p:sp>
        <p:nvSpPr>
          <p:cNvPr id="345463965" name="Text 4"/>
          <p:cNvSpPr/>
          <p:nvPr/>
        </p:nvSpPr>
        <p:spPr bwMode="auto">
          <a:xfrm>
            <a:off x="698540" y="3510796"/>
            <a:ext cx="5690592" cy="374213"/>
          </a:xfrm>
          <a:prstGeom prst="rect">
            <a:avLst/>
          </a:prstGeom>
          <a:noFill/>
          <a:ln/>
        </p:spPr>
        <p:txBody>
          <a:bodyPr wrap="none" lIns="0" tIns="0" rIns="0" bIns="0" rtlCol="0" anchor="t"/>
          <a:lstStyle/>
          <a:p>
            <a:pPr marL="0" indent="0" algn="l">
              <a:lnSpc>
                <a:spcPts val="2900"/>
              </a:lnSpc>
              <a:buNone/>
              <a:defRPr/>
            </a:pPr>
            <a:r>
              <a:rPr lang="en-US" sz="2350" b="1">
                <a:solidFill>
                  <a:srgbClr val="000000"/>
                </a:solidFill>
                <a:latin typeface="Inter Bold"/>
                <a:ea typeface="Inter Bold"/>
                <a:cs typeface="Inter Bold"/>
              </a:rPr>
              <a:t>How Cookies Enable Web Functionality</a:t>
            </a:r>
            <a:endParaRPr lang="en-US" sz="2350"/>
          </a:p>
        </p:txBody>
      </p:sp>
      <p:sp>
        <p:nvSpPr>
          <p:cNvPr id="199871247" name="Shape 5"/>
          <p:cNvSpPr/>
          <p:nvPr/>
        </p:nvSpPr>
        <p:spPr bwMode="auto">
          <a:xfrm>
            <a:off x="698540" y="4184332"/>
            <a:ext cx="6516886" cy="1484828"/>
          </a:xfrm>
          <a:prstGeom prst="roundRect">
            <a:avLst>
              <a:gd name="adj" fmla="val 32265"/>
            </a:avLst>
          </a:prstGeom>
          <a:solidFill>
            <a:srgbClr val="DADBF1"/>
          </a:solidFill>
          <a:ln w="7620">
            <a:solidFill>
              <a:srgbClr val="C0C1D7"/>
            </a:solidFill>
            <a:prstDash val="solid"/>
          </a:ln>
        </p:spPr>
      </p:sp>
      <p:sp>
        <p:nvSpPr>
          <p:cNvPr id="715613697" name="Text 6"/>
          <p:cNvSpPr/>
          <p:nvPr/>
        </p:nvSpPr>
        <p:spPr bwMode="auto">
          <a:xfrm>
            <a:off x="905708" y="4391501"/>
            <a:ext cx="2495193" cy="311944"/>
          </a:xfrm>
          <a:prstGeom prst="rect">
            <a:avLst/>
          </a:prstGeom>
          <a:noFill/>
          <a:ln/>
        </p:spPr>
        <p:txBody>
          <a:bodyPr wrap="none" lIns="0" tIns="0" rIns="0" bIns="0" rtlCol="0" anchor="t"/>
          <a:lstStyle/>
          <a:p>
            <a:pPr marL="0" indent="0" algn="l">
              <a:lnSpc>
                <a:spcPts val="2450"/>
              </a:lnSpc>
              <a:buNone/>
              <a:defRPr/>
            </a:pPr>
            <a:r>
              <a:rPr lang="en-US" sz="1950" b="1">
                <a:solidFill>
                  <a:srgbClr val="272525"/>
                </a:solidFill>
                <a:latin typeface="Inter Bold"/>
                <a:ea typeface="Inter Bold"/>
                <a:cs typeface="Inter Bold"/>
              </a:rPr>
              <a:t>Login Sessions</a:t>
            </a:r>
            <a:endParaRPr lang="en-US" sz="1950"/>
          </a:p>
        </p:txBody>
      </p:sp>
      <p:sp>
        <p:nvSpPr>
          <p:cNvPr id="989174622" name="Text 7"/>
          <p:cNvSpPr/>
          <p:nvPr/>
        </p:nvSpPr>
        <p:spPr bwMode="auto">
          <a:xfrm>
            <a:off x="905708" y="4823103"/>
            <a:ext cx="6102548" cy="638889"/>
          </a:xfrm>
          <a:prstGeom prst="rect">
            <a:avLst/>
          </a:prstGeom>
          <a:noFill/>
          <a:ln/>
        </p:spPr>
        <p:txBody>
          <a:bodyPr wrap="square" lIns="0" tIns="0" rIns="0" bIns="0" rtlCol="0" anchor="t"/>
          <a:lstStyle/>
          <a:p>
            <a:pPr marL="0" indent="0" algn="l">
              <a:lnSpc>
                <a:spcPts val="2500"/>
              </a:lnSpc>
              <a:buNone/>
              <a:defRPr/>
            </a:pPr>
            <a:r>
              <a:rPr lang="en-US" sz="1550">
                <a:solidFill>
                  <a:srgbClr val="272525"/>
                </a:solidFill>
                <a:latin typeface="Inter"/>
                <a:ea typeface="Inter"/>
                <a:cs typeface="Inter"/>
              </a:rPr>
              <a:t>Keeps you logged in across multiple pages or visits without re-entering credentials for every interaction.</a:t>
            </a:r>
            <a:endParaRPr lang="en-US" sz="1550"/>
          </a:p>
        </p:txBody>
      </p:sp>
      <p:sp>
        <p:nvSpPr>
          <p:cNvPr id="1923080658" name="Shape 8"/>
          <p:cNvSpPr/>
          <p:nvPr/>
        </p:nvSpPr>
        <p:spPr bwMode="auto">
          <a:xfrm>
            <a:off x="7414974" y="4184332"/>
            <a:ext cx="6516886" cy="1484828"/>
          </a:xfrm>
          <a:prstGeom prst="roundRect">
            <a:avLst>
              <a:gd name="adj" fmla="val 32265"/>
            </a:avLst>
          </a:prstGeom>
          <a:solidFill>
            <a:srgbClr val="DADBF1"/>
          </a:solidFill>
          <a:ln w="7620">
            <a:solidFill>
              <a:srgbClr val="C0C1D7"/>
            </a:solidFill>
            <a:prstDash val="solid"/>
          </a:ln>
        </p:spPr>
      </p:sp>
      <p:sp>
        <p:nvSpPr>
          <p:cNvPr id="95872282" name="Text 9"/>
          <p:cNvSpPr/>
          <p:nvPr/>
        </p:nvSpPr>
        <p:spPr bwMode="auto">
          <a:xfrm>
            <a:off x="7622143" y="4391501"/>
            <a:ext cx="2495193" cy="311944"/>
          </a:xfrm>
          <a:prstGeom prst="rect">
            <a:avLst/>
          </a:prstGeom>
          <a:noFill/>
          <a:ln/>
        </p:spPr>
        <p:txBody>
          <a:bodyPr wrap="none" lIns="0" tIns="0" rIns="0" bIns="0" rtlCol="0" anchor="t"/>
          <a:lstStyle/>
          <a:p>
            <a:pPr marL="0" indent="0" algn="l">
              <a:lnSpc>
                <a:spcPts val="2450"/>
              </a:lnSpc>
              <a:buNone/>
              <a:defRPr/>
            </a:pPr>
            <a:r>
              <a:rPr lang="en-US" sz="1950" b="1">
                <a:solidFill>
                  <a:srgbClr val="272525"/>
                </a:solidFill>
                <a:latin typeface="Inter Bold"/>
                <a:ea typeface="Inter Bold"/>
                <a:cs typeface="Inter Bold"/>
              </a:rPr>
              <a:t>User Preferences</a:t>
            </a:r>
            <a:endParaRPr lang="en-US" sz="1950"/>
          </a:p>
        </p:txBody>
      </p:sp>
      <p:sp>
        <p:nvSpPr>
          <p:cNvPr id="1911662664" name="Text 10"/>
          <p:cNvSpPr/>
          <p:nvPr/>
        </p:nvSpPr>
        <p:spPr bwMode="auto">
          <a:xfrm>
            <a:off x="7622143" y="4823103"/>
            <a:ext cx="6102548" cy="638889"/>
          </a:xfrm>
          <a:prstGeom prst="rect">
            <a:avLst/>
          </a:prstGeom>
          <a:noFill/>
          <a:ln/>
        </p:spPr>
        <p:txBody>
          <a:bodyPr wrap="square" lIns="0" tIns="0" rIns="0" bIns="0" rtlCol="0" anchor="t"/>
          <a:lstStyle/>
          <a:p>
            <a:pPr marL="0" indent="0" algn="l">
              <a:lnSpc>
                <a:spcPts val="2500"/>
              </a:lnSpc>
              <a:buNone/>
              <a:defRPr/>
            </a:pPr>
            <a:r>
              <a:rPr lang="en-US" sz="1550">
                <a:solidFill>
                  <a:srgbClr val="272525"/>
                </a:solidFill>
                <a:latin typeface="Inter"/>
                <a:ea typeface="Inter"/>
                <a:cs typeface="Inter"/>
              </a:rPr>
              <a:t>Remembers your settings, such as language, theme, or content display preferences, for a tailored experience.</a:t>
            </a:r>
            <a:endParaRPr lang="en-US" sz="1550"/>
          </a:p>
        </p:txBody>
      </p:sp>
      <p:sp>
        <p:nvSpPr>
          <p:cNvPr id="1083630550" name="Shape 11"/>
          <p:cNvSpPr/>
          <p:nvPr/>
        </p:nvSpPr>
        <p:spPr bwMode="auto">
          <a:xfrm>
            <a:off x="698540" y="5868710"/>
            <a:ext cx="6516886" cy="1484828"/>
          </a:xfrm>
          <a:prstGeom prst="roundRect">
            <a:avLst>
              <a:gd name="adj" fmla="val 32265"/>
            </a:avLst>
          </a:prstGeom>
          <a:solidFill>
            <a:srgbClr val="DADBF1"/>
          </a:solidFill>
          <a:ln w="7620">
            <a:solidFill>
              <a:srgbClr val="C0C1D7"/>
            </a:solidFill>
            <a:prstDash val="solid"/>
          </a:ln>
        </p:spPr>
      </p:sp>
      <p:sp>
        <p:nvSpPr>
          <p:cNvPr id="1560441388" name="Text 12"/>
          <p:cNvSpPr/>
          <p:nvPr/>
        </p:nvSpPr>
        <p:spPr bwMode="auto">
          <a:xfrm>
            <a:off x="905708" y="6075878"/>
            <a:ext cx="2495193" cy="311944"/>
          </a:xfrm>
          <a:prstGeom prst="rect">
            <a:avLst/>
          </a:prstGeom>
          <a:noFill/>
          <a:ln/>
        </p:spPr>
        <p:txBody>
          <a:bodyPr wrap="none" lIns="0" tIns="0" rIns="0" bIns="0" rtlCol="0" anchor="t"/>
          <a:lstStyle/>
          <a:p>
            <a:pPr marL="0" indent="0" algn="l">
              <a:lnSpc>
                <a:spcPts val="2450"/>
              </a:lnSpc>
              <a:buNone/>
              <a:defRPr/>
            </a:pPr>
            <a:r>
              <a:rPr lang="en-US" sz="1950" b="1">
                <a:solidFill>
                  <a:srgbClr val="272525"/>
                </a:solidFill>
                <a:latin typeface="Inter Bold"/>
                <a:ea typeface="Inter Bold"/>
                <a:cs typeface="Inter Bold"/>
              </a:rPr>
              <a:t>Shopping Carts</a:t>
            </a:r>
            <a:endParaRPr lang="en-US" sz="1950"/>
          </a:p>
        </p:txBody>
      </p:sp>
      <p:sp>
        <p:nvSpPr>
          <p:cNvPr id="1839285911" name="Text 13"/>
          <p:cNvSpPr/>
          <p:nvPr/>
        </p:nvSpPr>
        <p:spPr bwMode="auto">
          <a:xfrm>
            <a:off x="905708" y="6507480"/>
            <a:ext cx="6102548" cy="638889"/>
          </a:xfrm>
          <a:prstGeom prst="rect">
            <a:avLst/>
          </a:prstGeom>
          <a:noFill/>
          <a:ln/>
        </p:spPr>
        <p:txBody>
          <a:bodyPr wrap="square" lIns="0" tIns="0" rIns="0" bIns="0" rtlCol="0" anchor="t"/>
          <a:lstStyle/>
          <a:p>
            <a:pPr marL="0" indent="0" algn="l">
              <a:lnSpc>
                <a:spcPts val="2500"/>
              </a:lnSpc>
              <a:buNone/>
              <a:defRPr/>
            </a:pPr>
            <a:r>
              <a:rPr lang="en-US" sz="1550">
                <a:solidFill>
                  <a:srgbClr val="272525"/>
                </a:solidFill>
                <a:latin typeface="Inter"/>
                <a:ea typeface="Inter"/>
                <a:cs typeface="Inter"/>
              </a:rPr>
              <a:t>Allows e-commerce sites to track items you've added to your cart as you navigate the site, even before checkout.</a:t>
            </a:r>
            <a:endParaRPr lang="en-US" sz="1550"/>
          </a:p>
        </p:txBody>
      </p:sp>
      <p:sp>
        <p:nvSpPr>
          <p:cNvPr id="1002068050" name="Shape 14"/>
          <p:cNvSpPr/>
          <p:nvPr/>
        </p:nvSpPr>
        <p:spPr bwMode="auto">
          <a:xfrm>
            <a:off x="7414974" y="5868710"/>
            <a:ext cx="6516886" cy="1484828"/>
          </a:xfrm>
          <a:prstGeom prst="roundRect">
            <a:avLst>
              <a:gd name="adj" fmla="val 32265"/>
            </a:avLst>
          </a:prstGeom>
          <a:solidFill>
            <a:srgbClr val="DADBF1"/>
          </a:solidFill>
          <a:ln w="7620">
            <a:solidFill>
              <a:srgbClr val="C0C1D7"/>
            </a:solidFill>
            <a:prstDash val="solid"/>
          </a:ln>
        </p:spPr>
      </p:sp>
      <p:sp>
        <p:nvSpPr>
          <p:cNvPr id="1564124618" name="Text 15"/>
          <p:cNvSpPr/>
          <p:nvPr/>
        </p:nvSpPr>
        <p:spPr bwMode="auto">
          <a:xfrm>
            <a:off x="7622143" y="6075878"/>
            <a:ext cx="2509361" cy="311944"/>
          </a:xfrm>
          <a:prstGeom prst="rect">
            <a:avLst/>
          </a:prstGeom>
          <a:noFill/>
          <a:ln/>
        </p:spPr>
        <p:txBody>
          <a:bodyPr wrap="none" lIns="0" tIns="0" rIns="0" bIns="0" rtlCol="0" anchor="t"/>
          <a:lstStyle/>
          <a:p>
            <a:pPr marL="0" indent="0" algn="l">
              <a:lnSpc>
                <a:spcPts val="2450"/>
              </a:lnSpc>
              <a:buNone/>
              <a:defRPr/>
            </a:pPr>
            <a:r>
              <a:rPr lang="en-US" sz="1950" b="1">
                <a:solidFill>
                  <a:srgbClr val="272525"/>
                </a:solidFill>
                <a:latin typeface="Inter Bold"/>
                <a:ea typeface="Inter Bold"/>
                <a:cs typeface="Inter Bold"/>
              </a:rPr>
              <a:t>Analytics &amp; Tracking</a:t>
            </a:r>
            <a:endParaRPr lang="en-US" sz="1950"/>
          </a:p>
        </p:txBody>
      </p:sp>
      <p:sp>
        <p:nvSpPr>
          <p:cNvPr id="2031804507" name="Text 16"/>
          <p:cNvSpPr/>
          <p:nvPr/>
        </p:nvSpPr>
        <p:spPr bwMode="auto">
          <a:xfrm>
            <a:off x="7622143" y="6507480"/>
            <a:ext cx="6102548" cy="638889"/>
          </a:xfrm>
          <a:prstGeom prst="rect">
            <a:avLst/>
          </a:prstGeom>
          <a:noFill/>
          <a:ln/>
        </p:spPr>
        <p:txBody>
          <a:bodyPr wrap="square" lIns="0" tIns="0" rIns="0" bIns="0" rtlCol="0" anchor="t"/>
          <a:lstStyle/>
          <a:p>
            <a:pPr marL="0" indent="0" algn="l">
              <a:lnSpc>
                <a:spcPts val="2500"/>
              </a:lnSpc>
              <a:buNone/>
              <a:defRPr/>
            </a:pPr>
            <a:r>
              <a:rPr lang="en-US" sz="1550">
                <a:solidFill>
                  <a:srgbClr val="272525"/>
                </a:solidFill>
                <a:latin typeface="Inter"/>
                <a:ea typeface="Inter"/>
                <a:cs typeface="Inter"/>
              </a:rPr>
              <a:t>Helps websites understand user behavior, page views, and traffic sources for site optimization and marketing insights.</a:t>
            </a:r>
            <a:endParaRPr lang="en-US" sz="1550"/>
          </a:p>
        </p:txBody>
      </p:sp>
      <p:sp>
        <p:nvSpPr>
          <p:cNvPr id="1086557353" name=""/>
          <p:cNvSpPr/>
          <p:nvPr/>
        </p:nvSpPr>
        <p:spPr bwMode="auto">
          <a:xfrm rot="0" flipH="0" flipV="0">
            <a:off x="12805638" y="7619999"/>
            <a:ext cx="1727789" cy="575929"/>
          </a:xfrm>
          <a:prstGeom prst="rect">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otalTime>0</TotalTime>
  <Words>0</Words>
  <Application>ONLYOFFICE/9.1.0.173</Application>
  <PresentationFormat>On-screen Show (4:3)</PresentationFormat>
  <Paragraphs>0</Paragraphs>
  <Slides>17</Slides>
  <Notes>17</Notes>
  <HiddenSlides>0</HiddenSlides>
  <MMClips>2</MMClips>
  <ScaleCrop>0</ScaleCrop>
  <HeadingPairs>
    <vt:vector size="4" baseType="variant">
      <vt:variant>
        <vt:lpstr>Theme</vt:lpstr>
      </vt:variant>
      <vt:variant>
        <vt:i4>1</vt:i4>
      </vt:variant>
      <vt:variant>
        <vt:lpstr>Slide Titles</vt:lpstr>
      </vt:variant>
      <vt:variant>
        <vt:i4>17</vt:i4>
      </vt:variant>
    </vt:vector>
  </HeadingPairs>
  <TitlesOfParts>
    <vt:vector size="18"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2</cp:revision>
  <dcterms:created xsi:type="dcterms:W3CDTF">2025-11-25T10:20:17Z</dcterms:created>
  <dcterms:modified xsi:type="dcterms:W3CDTF">2025-11-25T10:48:03Z</dcterms:modified>
</cp:coreProperties>
</file>